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683" r:id="rId2"/>
    <p:sldMasterId id="2147483691" r:id="rId3"/>
    <p:sldMasterId id="2147483698" r:id="rId4"/>
    <p:sldMasterId id="2147483706" r:id="rId5"/>
  </p:sldMasterIdLst>
  <p:notesMasterIdLst>
    <p:notesMasterId r:id="rId44"/>
  </p:notesMasterIdLst>
  <p:handoutMasterIdLst>
    <p:handoutMasterId r:id="rId45"/>
  </p:handoutMasterIdLst>
  <p:sldIdLst>
    <p:sldId id="256" r:id="rId6"/>
    <p:sldId id="334" r:id="rId7"/>
    <p:sldId id="324" r:id="rId8"/>
    <p:sldId id="257" r:id="rId9"/>
    <p:sldId id="258" r:id="rId10"/>
    <p:sldId id="304" r:id="rId11"/>
    <p:sldId id="305" r:id="rId12"/>
    <p:sldId id="306" r:id="rId13"/>
    <p:sldId id="307" r:id="rId14"/>
    <p:sldId id="308" r:id="rId15"/>
    <p:sldId id="310" r:id="rId16"/>
    <p:sldId id="311" r:id="rId17"/>
    <p:sldId id="312" r:id="rId18"/>
    <p:sldId id="313" r:id="rId19"/>
    <p:sldId id="314" r:id="rId20"/>
    <p:sldId id="317" r:id="rId21"/>
    <p:sldId id="315" r:id="rId22"/>
    <p:sldId id="259" r:id="rId23"/>
    <p:sldId id="323" r:id="rId24"/>
    <p:sldId id="272" r:id="rId25"/>
    <p:sldId id="273" r:id="rId26"/>
    <p:sldId id="260" r:id="rId27"/>
    <p:sldId id="274" r:id="rId28"/>
    <p:sldId id="261" r:id="rId29"/>
    <p:sldId id="262" r:id="rId30"/>
    <p:sldId id="263" r:id="rId31"/>
    <p:sldId id="325" r:id="rId32"/>
    <p:sldId id="264" r:id="rId33"/>
    <p:sldId id="265" r:id="rId34"/>
    <p:sldId id="266" r:id="rId35"/>
    <p:sldId id="275" r:id="rId36"/>
    <p:sldId id="276" r:id="rId37"/>
    <p:sldId id="279" r:id="rId38"/>
    <p:sldId id="333" r:id="rId39"/>
    <p:sldId id="332" r:id="rId40"/>
    <p:sldId id="327" r:id="rId41"/>
    <p:sldId id="328" r:id="rId42"/>
    <p:sldId id="270" r:id="rId43"/>
  </p:sldIdLst>
  <p:sldSz cx="12192000" cy="6858000"/>
  <p:notesSz cx="9064625"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0B7BAD-6DE5-4E7B-884C-4B9F409A1E38}" v="30" dt="2020-10-07T17:34:06.6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094" autoAdjust="0"/>
    <p:restoredTop sz="87074" autoAdjust="0"/>
  </p:normalViewPr>
  <p:slideViewPr>
    <p:cSldViewPr>
      <p:cViewPr varScale="1">
        <p:scale>
          <a:sx n="95" d="100"/>
          <a:sy n="95" d="100"/>
        </p:scale>
        <p:origin x="414" y="96"/>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97E37959-429F-4F44-A4C0-4F2D4379AF7B}"/>
              </a:ext>
            </a:extLst>
          </p:cNvPr>
          <p:cNvSpPr>
            <a:spLocks noGrp="1" noChangeArrowheads="1"/>
          </p:cNvSpPr>
          <p:nvPr>
            <p:ph type="hdr" sz="quarter"/>
          </p:nvPr>
        </p:nvSpPr>
        <p:spPr bwMode="auto">
          <a:xfrm>
            <a:off x="0" y="0"/>
            <a:ext cx="392747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i="0">
                <a:latin typeface="Arial" panose="020B0604020202020204" pitchFamily="34" charset="0"/>
              </a:defRPr>
            </a:lvl1pPr>
          </a:lstStyle>
          <a:p>
            <a:endParaRPr lang="en-US" altLang="en-US"/>
          </a:p>
        </p:txBody>
      </p:sp>
      <p:sp>
        <p:nvSpPr>
          <p:cNvPr id="92163" name="Rectangle 3">
            <a:extLst>
              <a:ext uri="{FF2B5EF4-FFF2-40B4-BE49-F238E27FC236}">
                <a16:creationId xmlns:a16="http://schemas.microsoft.com/office/drawing/2014/main" id="{F7A12982-8B40-49C7-9DF0-FB4EADA83949}"/>
              </a:ext>
            </a:extLst>
          </p:cNvPr>
          <p:cNvSpPr>
            <a:spLocks noGrp="1" noChangeArrowheads="1"/>
          </p:cNvSpPr>
          <p:nvPr>
            <p:ph type="dt" sz="quarter" idx="1"/>
          </p:nvPr>
        </p:nvSpPr>
        <p:spPr bwMode="auto">
          <a:xfrm>
            <a:off x="5135563" y="0"/>
            <a:ext cx="392747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i="0">
                <a:latin typeface="Arial" panose="020B0604020202020204" pitchFamily="34" charset="0"/>
              </a:defRPr>
            </a:lvl1pPr>
          </a:lstStyle>
          <a:p>
            <a:endParaRPr lang="en-US" altLang="en-US"/>
          </a:p>
        </p:txBody>
      </p:sp>
      <p:sp>
        <p:nvSpPr>
          <p:cNvPr id="92164" name="Rectangle 4">
            <a:extLst>
              <a:ext uri="{FF2B5EF4-FFF2-40B4-BE49-F238E27FC236}">
                <a16:creationId xmlns:a16="http://schemas.microsoft.com/office/drawing/2014/main" id="{4726767E-BEBA-4AC8-822B-8D4F8B5F9EE9}"/>
              </a:ext>
            </a:extLst>
          </p:cNvPr>
          <p:cNvSpPr>
            <a:spLocks noGrp="1" noChangeArrowheads="1"/>
          </p:cNvSpPr>
          <p:nvPr>
            <p:ph type="ftr" sz="quarter" idx="2"/>
          </p:nvPr>
        </p:nvSpPr>
        <p:spPr bwMode="auto">
          <a:xfrm>
            <a:off x="0" y="6513513"/>
            <a:ext cx="392747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i="0">
                <a:latin typeface="Arial" panose="020B0604020202020204" pitchFamily="34" charset="0"/>
              </a:defRPr>
            </a:lvl1pPr>
          </a:lstStyle>
          <a:p>
            <a:endParaRPr lang="en-US" altLang="en-US"/>
          </a:p>
        </p:txBody>
      </p:sp>
      <p:sp>
        <p:nvSpPr>
          <p:cNvPr id="92165" name="Rectangle 5">
            <a:extLst>
              <a:ext uri="{FF2B5EF4-FFF2-40B4-BE49-F238E27FC236}">
                <a16:creationId xmlns:a16="http://schemas.microsoft.com/office/drawing/2014/main" id="{DF715D10-9621-4727-9887-FD7D5E964CC1}"/>
              </a:ext>
            </a:extLst>
          </p:cNvPr>
          <p:cNvSpPr>
            <a:spLocks noGrp="1" noChangeArrowheads="1"/>
          </p:cNvSpPr>
          <p:nvPr>
            <p:ph type="sldNum" sz="quarter" idx="3"/>
          </p:nvPr>
        </p:nvSpPr>
        <p:spPr bwMode="auto">
          <a:xfrm>
            <a:off x="5135563" y="6513513"/>
            <a:ext cx="392747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i="0">
                <a:latin typeface="Arial" panose="020B0604020202020204" pitchFamily="34" charset="0"/>
              </a:defRPr>
            </a:lvl1pPr>
          </a:lstStyle>
          <a:p>
            <a:fld id="{FC058F71-E3DE-42EA-8193-BFE588B4F4C5}"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AAC08CB7-08FF-4596-89BD-D9537FED4B22}"/>
              </a:ext>
            </a:extLst>
          </p:cNvPr>
          <p:cNvSpPr>
            <a:spLocks noGrp="1" noChangeArrowheads="1"/>
          </p:cNvSpPr>
          <p:nvPr>
            <p:ph type="hdr" sz="quarter"/>
          </p:nvPr>
        </p:nvSpPr>
        <p:spPr bwMode="auto">
          <a:xfrm>
            <a:off x="0" y="0"/>
            <a:ext cx="392747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i="0">
                <a:latin typeface="Arial" panose="020B0604020202020204" pitchFamily="34" charset="0"/>
              </a:defRPr>
            </a:lvl1pPr>
          </a:lstStyle>
          <a:p>
            <a:endParaRPr lang="en-US" altLang="en-US"/>
          </a:p>
        </p:txBody>
      </p:sp>
      <p:sp>
        <p:nvSpPr>
          <p:cNvPr id="96259" name="Rectangle 3">
            <a:extLst>
              <a:ext uri="{FF2B5EF4-FFF2-40B4-BE49-F238E27FC236}">
                <a16:creationId xmlns:a16="http://schemas.microsoft.com/office/drawing/2014/main" id="{3B42708D-32DB-4007-92F6-2B14B42A4A5E}"/>
              </a:ext>
            </a:extLst>
          </p:cNvPr>
          <p:cNvSpPr>
            <a:spLocks noGrp="1" noChangeArrowheads="1"/>
          </p:cNvSpPr>
          <p:nvPr>
            <p:ph type="dt" idx="1"/>
          </p:nvPr>
        </p:nvSpPr>
        <p:spPr bwMode="auto">
          <a:xfrm>
            <a:off x="5135563" y="0"/>
            <a:ext cx="392747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i="0">
                <a:latin typeface="Arial" panose="020B0604020202020204" pitchFamily="34" charset="0"/>
              </a:defRPr>
            </a:lvl1pPr>
          </a:lstStyle>
          <a:p>
            <a:endParaRPr lang="en-US" altLang="en-US"/>
          </a:p>
        </p:txBody>
      </p:sp>
      <p:sp>
        <p:nvSpPr>
          <p:cNvPr id="96260" name="Rectangle 4">
            <a:extLst>
              <a:ext uri="{FF2B5EF4-FFF2-40B4-BE49-F238E27FC236}">
                <a16:creationId xmlns:a16="http://schemas.microsoft.com/office/drawing/2014/main" id="{BF78742E-AE37-42F4-A3D5-3B1EFE97F2B8}"/>
              </a:ext>
            </a:extLst>
          </p:cNvPr>
          <p:cNvSpPr>
            <a:spLocks noGrp="1" noRot="1" noChangeAspect="1" noChangeArrowheads="1" noTextEdit="1"/>
          </p:cNvSpPr>
          <p:nvPr>
            <p:ph type="sldImg" idx="2"/>
          </p:nvPr>
        </p:nvSpPr>
        <p:spPr bwMode="auto">
          <a:xfrm>
            <a:off x="2246313" y="514350"/>
            <a:ext cx="4572000" cy="25717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6261" name="Rectangle 5">
            <a:extLst>
              <a:ext uri="{FF2B5EF4-FFF2-40B4-BE49-F238E27FC236}">
                <a16:creationId xmlns:a16="http://schemas.microsoft.com/office/drawing/2014/main" id="{D5FBE0C8-3A67-46A2-9213-416A49EF1B16}"/>
              </a:ext>
            </a:extLst>
          </p:cNvPr>
          <p:cNvSpPr>
            <a:spLocks noGrp="1" noChangeArrowheads="1"/>
          </p:cNvSpPr>
          <p:nvPr>
            <p:ph type="body" sz="quarter" idx="3"/>
          </p:nvPr>
        </p:nvSpPr>
        <p:spPr bwMode="auto">
          <a:xfrm>
            <a:off x="906463" y="3257550"/>
            <a:ext cx="72517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6262" name="Rectangle 6">
            <a:extLst>
              <a:ext uri="{FF2B5EF4-FFF2-40B4-BE49-F238E27FC236}">
                <a16:creationId xmlns:a16="http://schemas.microsoft.com/office/drawing/2014/main" id="{4C8EBE3C-5BEB-43CF-83CA-E22F4B2803A3}"/>
              </a:ext>
            </a:extLst>
          </p:cNvPr>
          <p:cNvSpPr>
            <a:spLocks noGrp="1" noChangeArrowheads="1"/>
          </p:cNvSpPr>
          <p:nvPr>
            <p:ph type="ftr" sz="quarter" idx="4"/>
          </p:nvPr>
        </p:nvSpPr>
        <p:spPr bwMode="auto">
          <a:xfrm>
            <a:off x="0" y="6513513"/>
            <a:ext cx="392747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i="0">
                <a:latin typeface="Arial" panose="020B0604020202020204" pitchFamily="34" charset="0"/>
              </a:defRPr>
            </a:lvl1pPr>
          </a:lstStyle>
          <a:p>
            <a:endParaRPr lang="en-US" altLang="en-US"/>
          </a:p>
        </p:txBody>
      </p:sp>
      <p:sp>
        <p:nvSpPr>
          <p:cNvPr id="96263" name="Rectangle 7">
            <a:extLst>
              <a:ext uri="{FF2B5EF4-FFF2-40B4-BE49-F238E27FC236}">
                <a16:creationId xmlns:a16="http://schemas.microsoft.com/office/drawing/2014/main" id="{5142420D-0602-4CFF-9037-FE64351DED5B}"/>
              </a:ext>
            </a:extLst>
          </p:cNvPr>
          <p:cNvSpPr>
            <a:spLocks noGrp="1" noChangeArrowheads="1"/>
          </p:cNvSpPr>
          <p:nvPr>
            <p:ph type="sldNum" sz="quarter" idx="5"/>
          </p:nvPr>
        </p:nvSpPr>
        <p:spPr bwMode="auto">
          <a:xfrm>
            <a:off x="5135563" y="6513513"/>
            <a:ext cx="392747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i="0">
                <a:latin typeface="Arial" panose="020B0604020202020204" pitchFamily="34" charset="0"/>
              </a:defRPr>
            </a:lvl1pPr>
          </a:lstStyle>
          <a:p>
            <a:fld id="{9034BC13-8141-4913-B610-A332F27BAB2A}"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1</a:t>
            </a:fld>
            <a:endParaRPr lang="en-US" altLang="en-US"/>
          </a:p>
        </p:txBody>
      </p:sp>
    </p:spTree>
    <p:extLst>
      <p:ext uri="{BB962C8B-B14F-4D97-AF65-F5344CB8AC3E}">
        <p14:creationId xmlns:p14="http://schemas.microsoft.com/office/powerpoint/2010/main" val="2124963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20</a:t>
            </a:fld>
            <a:endParaRPr lang="en-US" altLang="en-US"/>
          </a:p>
        </p:txBody>
      </p:sp>
    </p:spTree>
    <p:extLst>
      <p:ext uri="{BB962C8B-B14F-4D97-AF65-F5344CB8AC3E}">
        <p14:creationId xmlns:p14="http://schemas.microsoft.com/office/powerpoint/2010/main" val="2752981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21</a:t>
            </a:fld>
            <a:endParaRPr lang="en-US" altLang="en-US"/>
          </a:p>
        </p:txBody>
      </p:sp>
    </p:spTree>
    <p:extLst>
      <p:ext uri="{BB962C8B-B14F-4D97-AF65-F5344CB8AC3E}">
        <p14:creationId xmlns:p14="http://schemas.microsoft.com/office/powerpoint/2010/main" val="1577593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27</a:t>
            </a:fld>
            <a:endParaRPr lang="en-US" altLang="en-US"/>
          </a:p>
        </p:txBody>
      </p:sp>
    </p:spTree>
    <p:extLst>
      <p:ext uri="{BB962C8B-B14F-4D97-AF65-F5344CB8AC3E}">
        <p14:creationId xmlns:p14="http://schemas.microsoft.com/office/powerpoint/2010/main" val="1516339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34BC13-8141-4913-B610-A332F27BAB2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2383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34BC13-8141-4913-B610-A332F27BAB2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41115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37</a:t>
            </a:fld>
            <a:endParaRPr lang="en-US" altLang="en-US"/>
          </a:p>
        </p:txBody>
      </p:sp>
    </p:spTree>
    <p:extLst>
      <p:ext uri="{BB962C8B-B14F-4D97-AF65-F5344CB8AC3E}">
        <p14:creationId xmlns:p14="http://schemas.microsoft.com/office/powerpoint/2010/main" val="827677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2</a:t>
            </a:fld>
            <a:endParaRPr lang="en-US" altLang="en-US"/>
          </a:p>
        </p:txBody>
      </p:sp>
    </p:spTree>
    <p:extLst>
      <p:ext uri="{BB962C8B-B14F-4D97-AF65-F5344CB8AC3E}">
        <p14:creationId xmlns:p14="http://schemas.microsoft.com/office/powerpoint/2010/main" val="2367682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3</a:t>
            </a:fld>
            <a:endParaRPr lang="en-US" altLang="en-US"/>
          </a:p>
        </p:txBody>
      </p:sp>
    </p:spTree>
    <p:extLst>
      <p:ext uri="{BB962C8B-B14F-4D97-AF65-F5344CB8AC3E}">
        <p14:creationId xmlns:p14="http://schemas.microsoft.com/office/powerpoint/2010/main" val="1443281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7</a:t>
            </a:fld>
            <a:endParaRPr lang="en-US" altLang="en-US"/>
          </a:p>
        </p:txBody>
      </p:sp>
    </p:spTree>
    <p:extLst>
      <p:ext uri="{BB962C8B-B14F-4D97-AF65-F5344CB8AC3E}">
        <p14:creationId xmlns:p14="http://schemas.microsoft.com/office/powerpoint/2010/main" val="1295458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13</a:t>
            </a:fld>
            <a:endParaRPr lang="en-US" altLang="en-US"/>
          </a:p>
        </p:txBody>
      </p:sp>
    </p:spTree>
    <p:extLst>
      <p:ext uri="{BB962C8B-B14F-4D97-AF65-F5344CB8AC3E}">
        <p14:creationId xmlns:p14="http://schemas.microsoft.com/office/powerpoint/2010/main" val="1330413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15</a:t>
            </a:fld>
            <a:endParaRPr lang="en-US" altLang="en-US"/>
          </a:p>
        </p:txBody>
      </p:sp>
    </p:spTree>
    <p:extLst>
      <p:ext uri="{BB962C8B-B14F-4D97-AF65-F5344CB8AC3E}">
        <p14:creationId xmlns:p14="http://schemas.microsoft.com/office/powerpoint/2010/main" val="3945105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16</a:t>
            </a:fld>
            <a:endParaRPr lang="en-US" altLang="en-US"/>
          </a:p>
        </p:txBody>
      </p:sp>
    </p:spTree>
    <p:extLst>
      <p:ext uri="{BB962C8B-B14F-4D97-AF65-F5344CB8AC3E}">
        <p14:creationId xmlns:p14="http://schemas.microsoft.com/office/powerpoint/2010/main" val="553078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17</a:t>
            </a:fld>
            <a:endParaRPr lang="en-US" altLang="en-US"/>
          </a:p>
        </p:txBody>
      </p:sp>
    </p:spTree>
    <p:extLst>
      <p:ext uri="{BB962C8B-B14F-4D97-AF65-F5344CB8AC3E}">
        <p14:creationId xmlns:p14="http://schemas.microsoft.com/office/powerpoint/2010/main" val="913264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34BC13-8141-4913-B610-A332F27BAB2A}" type="slidenum">
              <a:rPr lang="en-US" altLang="en-US" smtClean="0"/>
              <a:pPr/>
              <a:t>19</a:t>
            </a:fld>
            <a:endParaRPr lang="en-US" altLang="en-US"/>
          </a:p>
        </p:txBody>
      </p:sp>
    </p:spTree>
    <p:extLst>
      <p:ext uri="{BB962C8B-B14F-4D97-AF65-F5344CB8AC3E}">
        <p14:creationId xmlns:p14="http://schemas.microsoft.com/office/powerpoint/2010/main" val="21025829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56382639-5F4E-441E-9961-DF9F1785550B}"/>
              </a:ext>
            </a:extLst>
          </p:cNvPr>
          <p:cNvSpPr>
            <a:spLocks noChangeArrowheads="1"/>
          </p:cNvSpPr>
          <p:nvPr/>
        </p:nvSpPr>
        <p:spPr bwMode="hidden">
          <a:xfrm>
            <a:off x="3860800" y="1"/>
            <a:ext cx="4470400" cy="6856413"/>
          </a:xfrm>
          <a:prstGeom prst="rect">
            <a:avLst/>
          </a:prstGeom>
          <a:gradFill rotWithShape="0">
            <a:gsLst>
              <a:gs pos="0">
                <a:schemeClr val="bg2"/>
              </a:gs>
              <a:gs pos="50000">
                <a:schemeClr val="bg1"/>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kumimoji="1" lang="en-US" altLang="en-US" sz="1800" i="0"/>
          </a:p>
        </p:txBody>
      </p:sp>
      <p:grpSp>
        <p:nvGrpSpPr>
          <p:cNvPr id="8195" name="Group 3">
            <a:extLst>
              <a:ext uri="{FF2B5EF4-FFF2-40B4-BE49-F238E27FC236}">
                <a16:creationId xmlns:a16="http://schemas.microsoft.com/office/drawing/2014/main" id="{37793108-67DA-46F9-9B71-7BEECFB3A8C5}"/>
              </a:ext>
            </a:extLst>
          </p:cNvPr>
          <p:cNvGrpSpPr>
            <a:grpSpLocks/>
          </p:cNvGrpSpPr>
          <p:nvPr/>
        </p:nvGrpSpPr>
        <p:grpSpPr bwMode="auto">
          <a:xfrm>
            <a:off x="2844800" y="473076"/>
            <a:ext cx="6504517" cy="3490913"/>
            <a:chOff x="1344" y="298"/>
            <a:chExt cx="3073" cy="2199"/>
          </a:xfrm>
        </p:grpSpPr>
        <p:sp>
          <p:nvSpPr>
            <p:cNvPr id="8196" name="Freeform 4">
              <a:extLst>
                <a:ext uri="{FF2B5EF4-FFF2-40B4-BE49-F238E27FC236}">
                  <a16:creationId xmlns:a16="http://schemas.microsoft.com/office/drawing/2014/main" id="{E6CB5062-D48E-4975-A9F0-C0F1D7B83717}"/>
                </a:ext>
              </a:extLst>
            </p:cNvPr>
            <p:cNvSpPr>
              <a:spLocks/>
            </p:cNvSpPr>
            <p:nvPr/>
          </p:nvSpPr>
          <p:spPr bwMode="auto">
            <a:xfrm>
              <a:off x="1344" y="1035"/>
              <a:ext cx="1019" cy="907"/>
            </a:xfrm>
            <a:custGeom>
              <a:avLst/>
              <a:gdLst>
                <a:gd name="T0" fmla="*/ 0 w 1019"/>
                <a:gd name="T1" fmla="*/ 566 h 907"/>
                <a:gd name="T2" fmla="*/ 0 w 1019"/>
                <a:gd name="T3" fmla="*/ 906 h 907"/>
                <a:gd name="T4" fmla="*/ 1014 w 1019"/>
                <a:gd name="T5" fmla="*/ 283 h 907"/>
                <a:gd name="T6" fmla="*/ 1018 w 1019"/>
                <a:gd name="T7" fmla="*/ 307 h 907"/>
                <a:gd name="T8" fmla="*/ 869 w 1019"/>
                <a:gd name="T9" fmla="*/ 0 h 907"/>
                <a:gd name="T10" fmla="*/ 0 w 1019"/>
                <a:gd name="T11" fmla="*/ 566 h 907"/>
              </a:gdLst>
              <a:ahLst/>
              <a:cxnLst>
                <a:cxn ang="0">
                  <a:pos x="T0" y="T1"/>
                </a:cxn>
                <a:cxn ang="0">
                  <a:pos x="T2" y="T3"/>
                </a:cxn>
                <a:cxn ang="0">
                  <a:pos x="T4" y="T5"/>
                </a:cxn>
                <a:cxn ang="0">
                  <a:pos x="T6" y="T7"/>
                </a:cxn>
                <a:cxn ang="0">
                  <a:pos x="T8" y="T9"/>
                </a:cxn>
                <a:cxn ang="0">
                  <a:pos x="T10" y="T11"/>
                </a:cxn>
              </a:cxnLst>
              <a:rect l="0" t="0" r="r" b="b"/>
              <a:pathLst>
                <a:path w="1019" h="907">
                  <a:moveTo>
                    <a:pt x="0" y="566"/>
                  </a:moveTo>
                  <a:lnTo>
                    <a:pt x="0" y="906"/>
                  </a:lnTo>
                  <a:lnTo>
                    <a:pt x="1014" y="283"/>
                  </a:lnTo>
                  <a:lnTo>
                    <a:pt x="1018" y="307"/>
                  </a:lnTo>
                  <a:lnTo>
                    <a:pt x="869" y="0"/>
                  </a:lnTo>
                  <a:lnTo>
                    <a:pt x="0" y="566"/>
                  </a:lnTo>
                </a:path>
              </a:pathLst>
            </a:cu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8197" name="Freeform 5">
              <a:extLst>
                <a:ext uri="{FF2B5EF4-FFF2-40B4-BE49-F238E27FC236}">
                  <a16:creationId xmlns:a16="http://schemas.microsoft.com/office/drawing/2014/main" id="{1125EFA0-2E26-4B7B-BB40-487443F8FEA3}"/>
                </a:ext>
              </a:extLst>
            </p:cNvPr>
            <p:cNvSpPr>
              <a:spLocks/>
            </p:cNvSpPr>
            <p:nvPr/>
          </p:nvSpPr>
          <p:spPr bwMode="auto">
            <a:xfrm>
              <a:off x="3398" y="1035"/>
              <a:ext cx="1019" cy="907"/>
            </a:xfrm>
            <a:custGeom>
              <a:avLst/>
              <a:gdLst>
                <a:gd name="T0" fmla="*/ 1018 w 1019"/>
                <a:gd name="T1" fmla="*/ 566 h 907"/>
                <a:gd name="T2" fmla="*/ 1018 w 1019"/>
                <a:gd name="T3" fmla="*/ 906 h 907"/>
                <a:gd name="T4" fmla="*/ 3 w 1019"/>
                <a:gd name="T5" fmla="*/ 283 h 907"/>
                <a:gd name="T6" fmla="*/ 0 w 1019"/>
                <a:gd name="T7" fmla="*/ 307 h 907"/>
                <a:gd name="T8" fmla="*/ 148 w 1019"/>
                <a:gd name="T9" fmla="*/ 0 h 907"/>
                <a:gd name="T10" fmla="*/ 1018 w 1019"/>
                <a:gd name="T11" fmla="*/ 566 h 907"/>
              </a:gdLst>
              <a:ahLst/>
              <a:cxnLst>
                <a:cxn ang="0">
                  <a:pos x="T0" y="T1"/>
                </a:cxn>
                <a:cxn ang="0">
                  <a:pos x="T2" y="T3"/>
                </a:cxn>
                <a:cxn ang="0">
                  <a:pos x="T4" y="T5"/>
                </a:cxn>
                <a:cxn ang="0">
                  <a:pos x="T6" y="T7"/>
                </a:cxn>
                <a:cxn ang="0">
                  <a:pos x="T8" y="T9"/>
                </a:cxn>
                <a:cxn ang="0">
                  <a:pos x="T10" y="T11"/>
                </a:cxn>
              </a:cxnLst>
              <a:rect l="0" t="0" r="r" b="b"/>
              <a:pathLst>
                <a:path w="1019" h="907">
                  <a:moveTo>
                    <a:pt x="1018" y="566"/>
                  </a:moveTo>
                  <a:lnTo>
                    <a:pt x="1018" y="906"/>
                  </a:lnTo>
                  <a:lnTo>
                    <a:pt x="3" y="283"/>
                  </a:lnTo>
                  <a:lnTo>
                    <a:pt x="0" y="307"/>
                  </a:lnTo>
                  <a:lnTo>
                    <a:pt x="148" y="0"/>
                  </a:lnTo>
                  <a:lnTo>
                    <a:pt x="1018" y="566"/>
                  </a:lnTo>
                </a:path>
              </a:pathLst>
            </a:cu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nvGrpSpPr>
            <p:cNvPr id="8198" name="Group 6">
              <a:extLst>
                <a:ext uri="{FF2B5EF4-FFF2-40B4-BE49-F238E27FC236}">
                  <a16:creationId xmlns:a16="http://schemas.microsoft.com/office/drawing/2014/main" id="{0BDCD96F-2DFF-4F1F-93B8-11F6A806DC7A}"/>
                </a:ext>
              </a:extLst>
            </p:cNvPr>
            <p:cNvGrpSpPr>
              <a:grpSpLocks/>
            </p:cNvGrpSpPr>
            <p:nvPr/>
          </p:nvGrpSpPr>
          <p:grpSpPr bwMode="auto">
            <a:xfrm>
              <a:off x="1571" y="298"/>
              <a:ext cx="2632" cy="2199"/>
              <a:chOff x="1571" y="298"/>
              <a:chExt cx="2632" cy="2199"/>
            </a:xfrm>
          </p:grpSpPr>
          <p:sp>
            <p:nvSpPr>
              <p:cNvPr id="8199" name="AutoShape 7" descr="Green marble">
                <a:extLst>
                  <a:ext uri="{FF2B5EF4-FFF2-40B4-BE49-F238E27FC236}">
                    <a16:creationId xmlns:a16="http://schemas.microsoft.com/office/drawing/2014/main" id="{1EBB59E1-0974-4AE6-8B1B-16DDBB44DDD7}"/>
                  </a:ext>
                </a:extLst>
              </p:cNvPr>
              <p:cNvSpPr>
                <a:spLocks noChangeArrowheads="1"/>
              </p:cNvSpPr>
              <p:nvPr/>
            </p:nvSpPr>
            <p:spPr bwMode="auto">
              <a:xfrm rot="10800000" flipH="1">
                <a:off x="1571" y="298"/>
                <a:ext cx="2631" cy="2198"/>
              </a:xfrm>
              <a:prstGeom prst="triangle">
                <a:avLst>
                  <a:gd name="adj" fmla="val 49995"/>
                </a:avLst>
              </a:prstGeom>
              <a:blipFill dpi="0" rotWithShape="0">
                <a:blip r:embed="rId2">
                  <a:alphaModFix amt="70000"/>
                </a:blip>
                <a:srcRect/>
                <a:tile tx="0" ty="0" sx="100000" sy="100000" flip="none" algn="tl"/>
              </a:blipFill>
              <a:ln w="127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8200" name="Freeform 8">
                <a:extLst>
                  <a:ext uri="{FF2B5EF4-FFF2-40B4-BE49-F238E27FC236}">
                    <a16:creationId xmlns:a16="http://schemas.microsoft.com/office/drawing/2014/main" id="{27E73A5A-09BE-4BA4-9DA7-C0578C9DD02D}"/>
                  </a:ext>
                </a:extLst>
              </p:cNvPr>
              <p:cNvSpPr>
                <a:spLocks/>
              </p:cNvSpPr>
              <p:nvPr/>
            </p:nvSpPr>
            <p:spPr bwMode="auto">
              <a:xfrm>
                <a:off x="1571" y="298"/>
                <a:ext cx="1316" cy="2199"/>
              </a:xfrm>
              <a:custGeom>
                <a:avLst/>
                <a:gdLst>
                  <a:gd name="T0" fmla="*/ 1315 w 1316"/>
                  <a:gd name="T1" fmla="*/ 2198 h 2199"/>
                  <a:gd name="T2" fmla="*/ 1315 w 1316"/>
                  <a:gd name="T3" fmla="*/ 1815 h 2199"/>
                  <a:gd name="T4" fmla="*/ 409 w 1316"/>
                  <a:gd name="T5" fmla="*/ 214 h 2199"/>
                  <a:gd name="T6" fmla="*/ 0 w 1316"/>
                  <a:gd name="T7" fmla="*/ 0 h 2199"/>
                  <a:gd name="T8" fmla="*/ 1315 w 1316"/>
                  <a:gd name="T9" fmla="*/ 2198 h 2199"/>
                </a:gdLst>
                <a:ahLst/>
                <a:cxnLst>
                  <a:cxn ang="0">
                    <a:pos x="T0" y="T1"/>
                  </a:cxn>
                  <a:cxn ang="0">
                    <a:pos x="T2" y="T3"/>
                  </a:cxn>
                  <a:cxn ang="0">
                    <a:pos x="T4" y="T5"/>
                  </a:cxn>
                  <a:cxn ang="0">
                    <a:pos x="T6" y="T7"/>
                  </a:cxn>
                  <a:cxn ang="0">
                    <a:pos x="T8" y="T9"/>
                  </a:cxn>
                </a:cxnLst>
                <a:rect l="0" t="0" r="r" b="b"/>
                <a:pathLst>
                  <a:path w="1316" h="2199">
                    <a:moveTo>
                      <a:pt x="1315" y="2198"/>
                    </a:moveTo>
                    <a:lnTo>
                      <a:pt x="1315" y="1815"/>
                    </a:lnTo>
                    <a:lnTo>
                      <a:pt x="409" y="214"/>
                    </a:lnTo>
                    <a:lnTo>
                      <a:pt x="0" y="0"/>
                    </a:lnTo>
                    <a:lnTo>
                      <a:pt x="1315" y="2198"/>
                    </a:lnTo>
                  </a:path>
                </a:pathLst>
              </a:custGeom>
              <a:solidFill>
                <a:srgbClr val="002010">
                  <a:alpha val="50000"/>
                </a:srgbClr>
              </a:solidFill>
              <a:ln w="12700" cap="sq">
                <a:solidFill>
                  <a:srgbClr val="0066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8201" name="Freeform 9">
                <a:extLst>
                  <a:ext uri="{FF2B5EF4-FFF2-40B4-BE49-F238E27FC236}">
                    <a16:creationId xmlns:a16="http://schemas.microsoft.com/office/drawing/2014/main" id="{7D0ABAC0-F0AF-4120-8B1C-C31C348D45F4}"/>
                  </a:ext>
                </a:extLst>
              </p:cNvPr>
              <p:cNvSpPr>
                <a:spLocks/>
              </p:cNvSpPr>
              <p:nvPr/>
            </p:nvSpPr>
            <p:spPr bwMode="auto">
              <a:xfrm>
                <a:off x="1571" y="298"/>
                <a:ext cx="2632" cy="217"/>
              </a:xfrm>
              <a:custGeom>
                <a:avLst/>
                <a:gdLst>
                  <a:gd name="T0" fmla="*/ 0 w 2632"/>
                  <a:gd name="T1" fmla="*/ 0 h 217"/>
                  <a:gd name="T2" fmla="*/ 409 w 2632"/>
                  <a:gd name="T3" fmla="*/ 216 h 217"/>
                  <a:gd name="T4" fmla="*/ 2279 w 2632"/>
                  <a:gd name="T5" fmla="*/ 216 h 217"/>
                  <a:gd name="T6" fmla="*/ 2631 w 2632"/>
                  <a:gd name="T7" fmla="*/ 0 h 217"/>
                  <a:gd name="T8" fmla="*/ 0 w 2632"/>
                  <a:gd name="T9" fmla="*/ 0 h 217"/>
                </a:gdLst>
                <a:ahLst/>
                <a:cxnLst>
                  <a:cxn ang="0">
                    <a:pos x="T0" y="T1"/>
                  </a:cxn>
                  <a:cxn ang="0">
                    <a:pos x="T2" y="T3"/>
                  </a:cxn>
                  <a:cxn ang="0">
                    <a:pos x="T4" y="T5"/>
                  </a:cxn>
                  <a:cxn ang="0">
                    <a:pos x="T6" y="T7"/>
                  </a:cxn>
                  <a:cxn ang="0">
                    <a:pos x="T8" y="T9"/>
                  </a:cxn>
                </a:cxnLst>
                <a:rect l="0" t="0" r="r" b="b"/>
                <a:pathLst>
                  <a:path w="2632" h="217">
                    <a:moveTo>
                      <a:pt x="0" y="0"/>
                    </a:moveTo>
                    <a:lnTo>
                      <a:pt x="409" y="216"/>
                    </a:lnTo>
                    <a:lnTo>
                      <a:pt x="2279" y="216"/>
                    </a:lnTo>
                    <a:lnTo>
                      <a:pt x="2631" y="0"/>
                    </a:lnTo>
                    <a:lnTo>
                      <a:pt x="0" y="0"/>
                    </a:lnTo>
                  </a:path>
                </a:pathLst>
              </a:custGeom>
              <a:solidFill>
                <a:srgbClr val="71BB96">
                  <a:alpha val="50000"/>
                </a:srgbClr>
              </a:solidFill>
              <a:ln w="12700" cap="sq">
                <a:solidFill>
                  <a:srgbClr val="0066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8202" name="Freeform 10">
                <a:extLst>
                  <a:ext uri="{FF2B5EF4-FFF2-40B4-BE49-F238E27FC236}">
                    <a16:creationId xmlns:a16="http://schemas.microsoft.com/office/drawing/2014/main" id="{8CF79253-FC38-433B-BFCC-5E5E929273A3}"/>
                  </a:ext>
                </a:extLst>
              </p:cNvPr>
              <p:cNvSpPr>
                <a:spLocks/>
              </p:cNvSpPr>
              <p:nvPr/>
            </p:nvSpPr>
            <p:spPr bwMode="auto">
              <a:xfrm>
                <a:off x="2886" y="298"/>
                <a:ext cx="1317" cy="2199"/>
              </a:xfrm>
              <a:custGeom>
                <a:avLst/>
                <a:gdLst>
                  <a:gd name="T0" fmla="*/ 0 w 1317"/>
                  <a:gd name="T1" fmla="*/ 2198 h 2199"/>
                  <a:gd name="T2" fmla="*/ 0 w 1317"/>
                  <a:gd name="T3" fmla="*/ 1815 h 2199"/>
                  <a:gd name="T4" fmla="*/ 906 w 1317"/>
                  <a:gd name="T5" fmla="*/ 214 h 2199"/>
                  <a:gd name="T6" fmla="*/ 1316 w 1317"/>
                  <a:gd name="T7" fmla="*/ 0 h 2199"/>
                  <a:gd name="T8" fmla="*/ 0 w 1317"/>
                  <a:gd name="T9" fmla="*/ 2198 h 2199"/>
                </a:gdLst>
                <a:ahLst/>
                <a:cxnLst>
                  <a:cxn ang="0">
                    <a:pos x="T0" y="T1"/>
                  </a:cxn>
                  <a:cxn ang="0">
                    <a:pos x="T2" y="T3"/>
                  </a:cxn>
                  <a:cxn ang="0">
                    <a:pos x="T4" y="T5"/>
                  </a:cxn>
                  <a:cxn ang="0">
                    <a:pos x="T6" y="T7"/>
                  </a:cxn>
                  <a:cxn ang="0">
                    <a:pos x="T8" y="T9"/>
                  </a:cxn>
                </a:cxnLst>
                <a:rect l="0" t="0" r="r" b="b"/>
                <a:pathLst>
                  <a:path w="1317" h="2199">
                    <a:moveTo>
                      <a:pt x="0" y="2198"/>
                    </a:moveTo>
                    <a:lnTo>
                      <a:pt x="0" y="1815"/>
                    </a:lnTo>
                    <a:lnTo>
                      <a:pt x="906" y="214"/>
                    </a:lnTo>
                    <a:lnTo>
                      <a:pt x="1316" y="0"/>
                    </a:lnTo>
                    <a:lnTo>
                      <a:pt x="0" y="2198"/>
                    </a:lnTo>
                  </a:path>
                </a:pathLst>
              </a:custGeom>
              <a:solidFill>
                <a:srgbClr val="006633">
                  <a:alpha val="50000"/>
                </a:srgbClr>
              </a:solidFill>
              <a:ln w="12700" cap="sq">
                <a:solidFill>
                  <a:srgbClr val="0066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sp>
          <p:nvSpPr>
            <p:cNvPr id="8203" name="Rectangle 11">
              <a:extLst>
                <a:ext uri="{FF2B5EF4-FFF2-40B4-BE49-F238E27FC236}">
                  <a16:creationId xmlns:a16="http://schemas.microsoft.com/office/drawing/2014/main" id="{7C2FC105-B43A-426B-8EB7-FFBD316F0B5F}"/>
                </a:ext>
              </a:extLst>
            </p:cNvPr>
            <p:cNvSpPr>
              <a:spLocks noChangeArrowheads="1"/>
            </p:cNvSpPr>
            <p:nvPr/>
          </p:nvSpPr>
          <p:spPr bwMode="auto">
            <a:xfrm>
              <a:off x="1344" y="1631"/>
              <a:ext cx="3069" cy="310"/>
            </a:xfrm>
            <a:prstGeom prst="rect">
              <a:avLst/>
            </a:prstGeom>
            <a:gradFill rotWithShape="0">
              <a:gsLst>
                <a:gs pos="0">
                  <a:schemeClr val="bg2"/>
                </a:gs>
                <a:gs pos="50000">
                  <a:schemeClr val="folHlink"/>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sp>
        <p:nvSpPr>
          <p:cNvPr id="8204" name="Rectangle 12">
            <a:extLst>
              <a:ext uri="{FF2B5EF4-FFF2-40B4-BE49-F238E27FC236}">
                <a16:creationId xmlns:a16="http://schemas.microsoft.com/office/drawing/2014/main" id="{26C750BB-C158-4023-8218-F05D6DAF1805}"/>
              </a:ext>
            </a:extLst>
          </p:cNvPr>
          <p:cNvSpPr>
            <a:spLocks noGrp="1" noChangeArrowheads="1"/>
          </p:cNvSpPr>
          <p:nvPr>
            <p:ph type="ctrTitle" sz="quarter"/>
          </p:nvPr>
        </p:nvSpPr>
        <p:spPr>
          <a:xfrm>
            <a:off x="914400" y="3886200"/>
            <a:ext cx="10363200" cy="1143000"/>
          </a:xfrm>
        </p:spPr>
        <p:txBody>
          <a:bodyPr/>
          <a:lstStyle>
            <a:lvl1pPr algn="ctr">
              <a:defRPr sz="5400">
                <a:latin typeface="Agency FB" panose="020B0503020202020204" pitchFamily="34" charset="0"/>
              </a:defRPr>
            </a:lvl1pPr>
          </a:lstStyle>
          <a:p>
            <a:pPr lvl="0"/>
            <a:r>
              <a:rPr lang="en-US" altLang="en-US" noProof="0"/>
              <a:t>Click to edit Master title style</a:t>
            </a:r>
          </a:p>
        </p:txBody>
      </p:sp>
      <p:sp>
        <p:nvSpPr>
          <p:cNvPr id="8205" name="Rectangle 13">
            <a:extLst>
              <a:ext uri="{FF2B5EF4-FFF2-40B4-BE49-F238E27FC236}">
                <a16:creationId xmlns:a16="http://schemas.microsoft.com/office/drawing/2014/main" id="{6CE5FC43-E41F-44B2-983E-A8D3A4404121}"/>
              </a:ext>
            </a:extLst>
          </p:cNvPr>
          <p:cNvSpPr>
            <a:spLocks noGrp="1" noChangeArrowheads="1"/>
          </p:cNvSpPr>
          <p:nvPr>
            <p:ph type="subTitle" sz="quarter" idx="1"/>
          </p:nvPr>
        </p:nvSpPr>
        <p:spPr>
          <a:xfrm>
            <a:off x="1828800" y="5410200"/>
            <a:ext cx="8534400" cy="12954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8206" name="Rectangle 14">
            <a:extLst>
              <a:ext uri="{FF2B5EF4-FFF2-40B4-BE49-F238E27FC236}">
                <a16:creationId xmlns:a16="http://schemas.microsoft.com/office/drawing/2014/main" id="{D4E344A0-6604-49BE-B2E2-23BC0BDE7E16}"/>
              </a:ext>
            </a:extLst>
          </p:cNvPr>
          <p:cNvSpPr>
            <a:spLocks noGrp="1" noChangeArrowheads="1"/>
          </p:cNvSpPr>
          <p:nvPr>
            <p:ph type="dt" sz="quarter" idx="2"/>
          </p:nvPr>
        </p:nvSpPr>
        <p:spPr>
          <a:xfrm>
            <a:off x="914400" y="0"/>
            <a:ext cx="2540000" cy="457200"/>
          </a:xfrm>
        </p:spPr>
        <p:txBody>
          <a:bodyPr/>
          <a:lstStyle>
            <a:lvl1pPr>
              <a:defRPr/>
            </a:lvl1pPr>
          </a:lstStyle>
          <a:p>
            <a:endParaRPr lang="en-US" altLang="en-US"/>
          </a:p>
        </p:txBody>
      </p:sp>
      <p:sp>
        <p:nvSpPr>
          <p:cNvPr id="8207" name="Rectangle 15">
            <a:extLst>
              <a:ext uri="{FF2B5EF4-FFF2-40B4-BE49-F238E27FC236}">
                <a16:creationId xmlns:a16="http://schemas.microsoft.com/office/drawing/2014/main" id="{1BF63C77-03C9-429D-9170-9A39164E5C4E}"/>
              </a:ext>
            </a:extLst>
          </p:cNvPr>
          <p:cNvSpPr>
            <a:spLocks noGrp="1" noChangeArrowheads="1"/>
          </p:cNvSpPr>
          <p:nvPr>
            <p:ph type="ftr" sz="quarter" idx="3"/>
          </p:nvPr>
        </p:nvSpPr>
        <p:spPr>
          <a:xfrm>
            <a:off x="4165600" y="0"/>
            <a:ext cx="3860800" cy="457200"/>
          </a:xfrm>
        </p:spPr>
        <p:txBody>
          <a:bodyPr/>
          <a:lstStyle>
            <a:lvl1pPr>
              <a:defRPr/>
            </a:lvl1pPr>
          </a:lstStyle>
          <a:p>
            <a:endParaRPr lang="en-US" altLang="en-US"/>
          </a:p>
        </p:txBody>
      </p:sp>
      <p:sp>
        <p:nvSpPr>
          <p:cNvPr id="8208" name="Rectangle 16">
            <a:extLst>
              <a:ext uri="{FF2B5EF4-FFF2-40B4-BE49-F238E27FC236}">
                <a16:creationId xmlns:a16="http://schemas.microsoft.com/office/drawing/2014/main" id="{367782A4-DB08-42BF-A12E-4E93B3C18C22}"/>
              </a:ext>
            </a:extLst>
          </p:cNvPr>
          <p:cNvSpPr>
            <a:spLocks noGrp="1" noChangeArrowheads="1"/>
          </p:cNvSpPr>
          <p:nvPr>
            <p:ph type="sldNum" sz="quarter" idx="4"/>
          </p:nvPr>
        </p:nvSpPr>
        <p:spPr>
          <a:xfrm>
            <a:off x="8737600" y="0"/>
            <a:ext cx="2540000" cy="457200"/>
          </a:xfrm>
        </p:spPr>
        <p:txBody>
          <a:bodyPr/>
          <a:lstStyle>
            <a:lvl1pPr>
              <a:defRPr/>
            </a:lvl1pPr>
          </a:lstStyle>
          <a:p>
            <a:fld id="{BA43EB8B-031D-4C5D-94F2-C1E5026D6BD8}" type="slidenum">
              <a:rPr lang="en-US" altLang="en-US"/>
              <a:pPr/>
              <a:t>‹#›</a:t>
            </a:fld>
            <a:endParaRPr lang="en-US" altLang="en-US"/>
          </a:p>
        </p:txBody>
      </p:sp>
    </p:spTree>
    <p:extLst>
      <p:ext uri="{BB962C8B-B14F-4D97-AF65-F5344CB8AC3E}">
        <p14:creationId xmlns:p14="http://schemas.microsoft.com/office/powerpoint/2010/main" val="3460974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633737" y="475358"/>
            <a:ext cx="10939780" cy="46743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2" name="TextBox 1">
            <a:extLst>
              <a:ext uri="{FF2B5EF4-FFF2-40B4-BE49-F238E27FC236}">
                <a16:creationId xmlns:a16="http://schemas.microsoft.com/office/drawing/2014/main" id="{36ED531E-8352-4F92-ABA4-720108125F76}"/>
              </a:ext>
            </a:extLst>
          </p:cNvPr>
          <p:cNvSpPr txBox="1"/>
          <p:nvPr/>
        </p:nvSpPr>
        <p:spPr>
          <a:xfrm>
            <a:off x="633736" y="6136421"/>
            <a:ext cx="4305474" cy="420564"/>
          </a:xfrm>
          <a:prstGeom prst="rect">
            <a:avLst/>
          </a:prstGeom>
          <a:noFill/>
        </p:spPr>
        <p:txBody>
          <a:bodyPr wrap="none" rtlCol="0">
            <a:spAutoFit/>
          </a:bodyPr>
          <a:lstStyle/>
          <a:p>
            <a:pPr algn="l"/>
            <a:r>
              <a:rPr lang="en-US" sz="2133" spc="400" dirty="0"/>
              <a:t>SHADOWS OF THE CHRIST</a:t>
            </a:r>
          </a:p>
        </p:txBody>
      </p:sp>
    </p:spTree>
    <p:extLst>
      <p:ext uri="{BB962C8B-B14F-4D97-AF65-F5344CB8AC3E}">
        <p14:creationId xmlns:p14="http://schemas.microsoft.com/office/powerpoint/2010/main" val="42828602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633737" y="475358"/>
            <a:ext cx="10939780" cy="46743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762462" y="5248722"/>
            <a:ext cx="4099485" cy="830183"/>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85740548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633736" y="475359"/>
            <a:ext cx="10939779" cy="4783267"/>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633736" y="5516110"/>
            <a:ext cx="10939779" cy="861581"/>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1581144211"/>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633736" y="475359"/>
            <a:ext cx="10939779" cy="5902332"/>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169167379"/>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A5DF5-57C7-4E2D-8273-EBE61CADDF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A0DC13-5016-4BE9-A4E9-831AC95ABC40}"/>
              </a:ext>
            </a:extLst>
          </p:cNvPr>
          <p:cNvSpPr>
            <a:spLocks noGrp="1"/>
          </p:cNvSpPr>
          <p:nvPr>
            <p:ph idx="1"/>
          </p:nvPr>
        </p:nvSpPr>
        <p:spPr>
          <a:xfrm>
            <a:off x="2286000" y="1905000"/>
            <a:ext cx="99060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05E3C-2EBC-4ED2-99B4-5C66304B847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BEAE3DE-B5E8-4E68-8EDE-4516801349B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E8E09D7-0515-47E4-875A-1E52862015B3}"/>
              </a:ext>
            </a:extLst>
          </p:cNvPr>
          <p:cNvSpPr>
            <a:spLocks noGrp="1"/>
          </p:cNvSpPr>
          <p:nvPr>
            <p:ph type="sldNum" sz="quarter" idx="12"/>
          </p:nvPr>
        </p:nvSpPr>
        <p:spPr/>
        <p:txBody>
          <a:bodyPr/>
          <a:lstStyle>
            <a:lvl1pPr>
              <a:defRPr/>
            </a:lvl1pPr>
          </a:lstStyle>
          <a:p>
            <a:fld id="{369F8D34-5DD6-49C2-946C-3BE126DFA6E2}" type="slidenum">
              <a:rPr lang="en-US" altLang="en-US"/>
              <a:pPr/>
              <a:t>‹#›</a:t>
            </a:fld>
            <a:endParaRPr lang="en-US" altLang="en-US"/>
          </a:p>
        </p:txBody>
      </p:sp>
    </p:spTree>
    <p:extLst>
      <p:ext uri="{BB962C8B-B14F-4D97-AF65-F5344CB8AC3E}">
        <p14:creationId xmlns:p14="http://schemas.microsoft.com/office/powerpoint/2010/main" val="705576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923367" y="5113475"/>
            <a:ext cx="2334684" cy="520700"/>
          </a:xfrm>
        </p:spPr>
        <p:txBody>
          <a:bodyPr>
            <a:normAutofit/>
          </a:bodyPr>
          <a:lstStyle>
            <a:lvl1pPr>
              <a:defRPr sz="2133">
                <a:solidFill>
                  <a:srgbClr val="E8E0B8"/>
                </a:solidFill>
              </a:defRPr>
            </a:lvl1pPr>
          </a:lstStyle>
          <a:p>
            <a:pPr lvl="0"/>
            <a:r>
              <a:rPr lang="en-US" dirty="0"/>
              <a:t>Add Your Subtitle</a:t>
            </a:r>
          </a:p>
        </p:txBody>
      </p:sp>
    </p:spTree>
    <p:extLst>
      <p:ext uri="{BB962C8B-B14F-4D97-AF65-F5344CB8AC3E}">
        <p14:creationId xmlns:p14="http://schemas.microsoft.com/office/powerpoint/2010/main" val="30516267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13687" y="1612323"/>
            <a:ext cx="3647539" cy="3203395"/>
          </a:xfrm>
        </p:spPr>
        <p:txBody>
          <a:bodyPr/>
          <a:lstStyle>
            <a:lvl1pPr>
              <a:defRPr>
                <a:solidFill>
                  <a:srgbClr val="E8E0B8"/>
                </a:solidFill>
              </a:defRPr>
            </a:lvl1pPr>
          </a:lstStyle>
          <a:p>
            <a:r>
              <a:rPr lang="en-US" dirty="0"/>
              <a:t>Add Your Title</a:t>
            </a:r>
          </a:p>
        </p:txBody>
      </p:sp>
      <p:sp>
        <p:nvSpPr>
          <p:cNvPr id="3" name="Text Placeholder 3"/>
          <p:cNvSpPr>
            <a:spLocks noGrp="1"/>
          </p:cNvSpPr>
          <p:nvPr>
            <p:ph type="body" sz="quarter" idx="11" hasCustomPrompt="1"/>
          </p:nvPr>
        </p:nvSpPr>
        <p:spPr>
          <a:xfrm>
            <a:off x="4923367" y="5113475"/>
            <a:ext cx="2334684" cy="520700"/>
          </a:xfrm>
        </p:spPr>
        <p:txBody>
          <a:bodyPr>
            <a:normAutofit/>
          </a:bodyPr>
          <a:lstStyle>
            <a:lvl1pPr>
              <a:defRPr sz="2133">
                <a:solidFill>
                  <a:srgbClr val="E8E0B8"/>
                </a:solidFill>
              </a:defRPr>
            </a:lvl1pPr>
          </a:lstStyle>
          <a:p>
            <a:pPr lvl="0"/>
            <a:r>
              <a:rPr lang="en-US" dirty="0"/>
              <a:t>Add Your Subtitle</a:t>
            </a:r>
          </a:p>
        </p:txBody>
      </p:sp>
    </p:spTree>
    <p:extLst>
      <p:ext uri="{BB962C8B-B14F-4D97-AF65-F5344CB8AC3E}">
        <p14:creationId xmlns:p14="http://schemas.microsoft.com/office/powerpoint/2010/main" val="3410696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3430804" y="318849"/>
            <a:ext cx="7697317" cy="6234045"/>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5388409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3718" y="671165"/>
            <a:ext cx="1983620" cy="1648504"/>
          </a:xfrm>
        </p:spPr>
        <p:txBody>
          <a:bodyPr>
            <a:normAutofit/>
          </a:bodyPr>
          <a:lstStyle>
            <a:lvl1pPr>
              <a:defRPr sz="2133">
                <a:solidFill>
                  <a:srgbClr val="E8E0B8"/>
                </a:solidFill>
              </a:defRPr>
            </a:lvl1pPr>
          </a:lstStyle>
          <a:p>
            <a:r>
              <a:rPr lang="en-US" dirty="0"/>
              <a:t>Add Your Title</a:t>
            </a:r>
          </a:p>
        </p:txBody>
      </p:sp>
      <p:sp>
        <p:nvSpPr>
          <p:cNvPr id="5" name="Text Placeholder 6"/>
          <p:cNvSpPr>
            <a:spLocks noGrp="1"/>
          </p:cNvSpPr>
          <p:nvPr>
            <p:ph type="body" sz="quarter" idx="11" hasCustomPrompt="1"/>
          </p:nvPr>
        </p:nvSpPr>
        <p:spPr>
          <a:xfrm>
            <a:off x="3430804" y="318849"/>
            <a:ext cx="7697317" cy="6234045"/>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5285628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2111265" y="561830"/>
            <a:ext cx="9471135" cy="4486813"/>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2111627" y="5361518"/>
            <a:ext cx="9470772" cy="990253"/>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289194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A5DF5-57C7-4E2D-8273-EBE61CADDF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A0DC13-5016-4BE9-A4E9-831AC95ABC40}"/>
              </a:ext>
            </a:extLst>
          </p:cNvPr>
          <p:cNvSpPr>
            <a:spLocks noGrp="1"/>
          </p:cNvSpPr>
          <p:nvPr>
            <p:ph idx="1"/>
          </p:nvPr>
        </p:nvSpPr>
        <p:spPr>
          <a:xfrm>
            <a:off x="2286000" y="1905000"/>
            <a:ext cx="99060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05E3C-2EBC-4ED2-99B4-5C66304B847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BEAE3DE-B5E8-4E68-8EDE-4516801349B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E8E09D7-0515-47E4-875A-1E52862015B3}"/>
              </a:ext>
            </a:extLst>
          </p:cNvPr>
          <p:cNvSpPr>
            <a:spLocks noGrp="1"/>
          </p:cNvSpPr>
          <p:nvPr>
            <p:ph type="sldNum" sz="quarter" idx="12"/>
          </p:nvPr>
        </p:nvSpPr>
        <p:spPr/>
        <p:txBody>
          <a:bodyPr/>
          <a:lstStyle>
            <a:lvl1pPr>
              <a:defRPr/>
            </a:lvl1pPr>
          </a:lstStyle>
          <a:p>
            <a:fld id="{369F8D34-5DD6-49C2-946C-3BE126DFA6E2}" type="slidenum">
              <a:rPr lang="en-US" altLang="en-US"/>
              <a:pPr/>
              <a:t>‹#›</a:t>
            </a:fld>
            <a:endParaRPr lang="en-US" altLang="en-US"/>
          </a:p>
        </p:txBody>
      </p:sp>
    </p:spTree>
    <p:extLst>
      <p:ext uri="{BB962C8B-B14F-4D97-AF65-F5344CB8AC3E}">
        <p14:creationId xmlns:p14="http://schemas.microsoft.com/office/powerpoint/2010/main" val="38983036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2078276" y="561829"/>
            <a:ext cx="9504123" cy="5805547"/>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40364893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4684310" y="3886232"/>
            <a:ext cx="2646828" cy="396907"/>
          </a:xfrm>
        </p:spPr>
        <p:txBody>
          <a:bodyPr>
            <a:normAutofit/>
          </a:bodyPr>
          <a:lstStyle>
            <a:lvl1pPr>
              <a:defRPr sz="2133">
                <a:solidFill>
                  <a:schemeClr val="accent6"/>
                </a:solidFill>
              </a:defRPr>
            </a:lvl1pPr>
          </a:lstStyle>
          <a:p>
            <a:pPr lvl="0"/>
            <a:r>
              <a:rPr lang="en-US" dirty="0"/>
              <a:t>Add Your Subtitle</a:t>
            </a:r>
          </a:p>
        </p:txBody>
      </p:sp>
    </p:spTree>
    <p:extLst>
      <p:ext uri="{BB962C8B-B14F-4D97-AF65-F5344CB8AC3E}">
        <p14:creationId xmlns:p14="http://schemas.microsoft.com/office/powerpoint/2010/main" val="2893008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684310" y="3886232"/>
            <a:ext cx="2646828" cy="396907"/>
          </a:xfrm>
        </p:spPr>
        <p:txBody>
          <a:bodyPr>
            <a:normAutofit/>
          </a:bodyPr>
          <a:lstStyle>
            <a:lvl1pPr>
              <a:defRPr sz="2133">
                <a:solidFill>
                  <a:schemeClr val="accent3"/>
                </a:solidFill>
              </a:defRPr>
            </a:lvl1pPr>
          </a:lstStyle>
          <a:p>
            <a:pPr lvl="0"/>
            <a:r>
              <a:rPr lang="en-US" dirty="0"/>
              <a:t>Add Your Subtitle</a:t>
            </a:r>
          </a:p>
        </p:txBody>
      </p:sp>
      <p:sp>
        <p:nvSpPr>
          <p:cNvPr id="5" name="Title 1"/>
          <p:cNvSpPr>
            <a:spLocks noGrp="1"/>
          </p:cNvSpPr>
          <p:nvPr>
            <p:ph type="title" hasCustomPrompt="1"/>
          </p:nvPr>
        </p:nvSpPr>
        <p:spPr>
          <a:xfrm>
            <a:off x="2390589" y="1533963"/>
            <a:ext cx="7490511" cy="2141568"/>
          </a:xfrm>
        </p:spPr>
        <p:txBody>
          <a:bodyPr/>
          <a:lstStyle>
            <a:lvl1pPr>
              <a:defRPr>
                <a:solidFill>
                  <a:schemeClr val="accent3"/>
                </a:solidFill>
              </a:defRPr>
            </a:lvl1pPr>
          </a:lstStyle>
          <a:p>
            <a:r>
              <a:rPr lang="en-US" dirty="0"/>
              <a:t>Add Your Title</a:t>
            </a:r>
          </a:p>
        </p:txBody>
      </p:sp>
    </p:spTree>
    <p:extLst>
      <p:ext uri="{BB962C8B-B14F-4D97-AF65-F5344CB8AC3E}">
        <p14:creationId xmlns:p14="http://schemas.microsoft.com/office/powerpoint/2010/main" val="25137359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458196" y="1528269"/>
            <a:ext cx="11215843" cy="5075731"/>
          </a:xfrm>
        </p:spPr>
        <p:txBody>
          <a:bodyPr anchor="ctr"/>
          <a:lstStyle>
            <a:lvl1pPr algn="ctr">
              <a:defRPr baseline="0">
                <a:solidFill>
                  <a:schemeClr val="accent6"/>
                </a:solidFill>
              </a:defRPr>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6217196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458196" y="1528269"/>
            <a:ext cx="11215843" cy="5075731"/>
          </a:xfrm>
        </p:spPr>
        <p:txBody>
          <a:bodyPr anchor="ctr"/>
          <a:lstStyle>
            <a:lvl1pPr algn="ctr">
              <a:defRPr baseline="0">
                <a:solidFill>
                  <a:schemeClr val="accent6"/>
                </a:solidFill>
              </a:defRPr>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42164190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458196" y="1528269"/>
            <a:ext cx="11215843" cy="5075731"/>
          </a:xfrm>
        </p:spPr>
        <p:txBody>
          <a:bodyPr anchor="ctr"/>
          <a:lstStyle>
            <a:lvl1pPr algn="ctr">
              <a:defRPr baseline="0">
                <a:solidFill>
                  <a:schemeClr val="accent6"/>
                </a:solidFill>
              </a:defRPr>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4193492" y="169335"/>
            <a:ext cx="3775137" cy="1045883"/>
          </a:xfrm>
        </p:spPr>
        <p:txBody>
          <a:bodyPr>
            <a:normAutofit/>
          </a:bodyPr>
          <a:lstStyle>
            <a:lvl1pPr>
              <a:defRPr sz="2133">
                <a:solidFill>
                  <a:schemeClr val="accent6"/>
                </a:solidFill>
              </a:defRPr>
            </a:lvl1pPr>
          </a:lstStyle>
          <a:p>
            <a:r>
              <a:rPr lang="en-US" dirty="0"/>
              <a:t>Add Your Title</a:t>
            </a:r>
          </a:p>
        </p:txBody>
      </p:sp>
    </p:spTree>
    <p:extLst>
      <p:ext uri="{BB962C8B-B14F-4D97-AF65-F5344CB8AC3E}">
        <p14:creationId xmlns:p14="http://schemas.microsoft.com/office/powerpoint/2010/main" val="6789873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18355" y="561830"/>
            <a:ext cx="11335371" cy="4486813"/>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418355" y="5361518"/>
            <a:ext cx="11335371" cy="990253"/>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9788857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08392" y="338666"/>
            <a:ext cx="11345333" cy="6245412"/>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3937119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3756025" y="3030979"/>
            <a:ext cx="4651231" cy="367677"/>
          </a:xfrm>
        </p:spPr>
        <p:txBody>
          <a:bodyPr>
            <a:normAutofit/>
          </a:bodyPr>
          <a:lstStyle>
            <a:lvl1pPr>
              <a:defRPr sz="2133">
                <a:latin typeface="Cinzel Decorative" panose="00000500000000000000" pitchFamily="2" charset="0"/>
              </a:defRPr>
            </a:lvl1pPr>
          </a:lstStyle>
          <a:p>
            <a:pPr lvl="0"/>
            <a:r>
              <a:rPr lang="en-US" dirty="0"/>
              <a:t>Add Your Subtitle</a:t>
            </a:r>
          </a:p>
        </p:txBody>
      </p:sp>
    </p:spTree>
    <p:extLst>
      <p:ext uri="{BB962C8B-B14F-4D97-AF65-F5344CB8AC3E}">
        <p14:creationId xmlns:p14="http://schemas.microsoft.com/office/powerpoint/2010/main" val="12535857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3756025" y="3030979"/>
            <a:ext cx="4651231" cy="367677"/>
          </a:xfrm>
        </p:spPr>
        <p:txBody>
          <a:bodyPr>
            <a:normAutofit/>
          </a:bodyPr>
          <a:lstStyle>
            <a:lvl1pPr>
              <a:defRPr sz="2133">
                <a:latin typeface="Cinzel" panose="00000500000000000000" pitchFamily="2" charset="0"/>
              </a:defRPr>
            </a:lvl1pPr>
          </a:lstStyle>
          <a:p>
            <a:pPr lvl="0"/>
            <a:r>
              <a:rPr lang="en-US" dirty="0"/>
              <a:t>Add Your Subtitle</a:t>
            </a:r>
          </a:p>
        </p:txBody>
      </p:sp>
      <p:sp>
        <p:nvSpPr>
          <p:cNvPr id="5" name="Title 1"/>
          <p:cNvSpPr>
            <a:spLocks noGrp="1"/>
          </p:cNvSpPr>
          <p:nvPr>
            <p:ph type="title" hasCustomPrompt="1"/>
          </p:nvPr>
        </p:nvSpPr>
        <p:spPr>
          <a:xfrm>
            <a:off x="2381818" y="404439"/>
            <a:ext cx="7280605" cy="2496852"/>
          </a:xfrm>
        </p:spPr>
        <p:txBody>
          <a:bodyPr/>
          <a:lstStyle/>
          <a:p>
            <a:r>
              <a:rPr lang="en-US" dirty="0"/>
              <a:t>Add Your Title</a:t>
            </a:r>
          </a:p>
        </p:txBody>
      </p:sp>
    </p:spTree>
    <p:extLst>
      <p:ext uri="{BB962C8B-B14F-4D97-AF65-F5344CB8AC3E}">
        <p14:creationId xmlns:p14="http://schemas.microsoft.com/office/powerpoint/2010/main" val="653199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63CB0-3803-4CBC-BE17-46DBB904A4A8}"/>
              </a:ext>
            </a:extLst>
          </p:cNvPr>
          <p:cNvSpPr>
            <a:spLocks noGrp="1"/>
          </p:cNvSpPr>
          <p:nvPr>
            <p:ph type="title"/>
          </p:nvPr>
        </p:nvSpPr>
        <p:spPr>
          <a:xfrm>
            <a:off x="2362199" y="1709739"/>
            <a:ext cx="8985251"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3368EA26-B607-44A6-9A4D-F51D9A8A69BE}"/>
              </a:ext>
            </a:extLst>
          </p:cNvPr>
          <p:cNvSpPr>
            <a:spLocks noGrp="1"/>
          </p:cNvSpPr>
          <p:nvPr>
            <p:ph type="body" idx="1"/>
          </p:nvPr>
        </p:nvSpPr>
        <p:spPr>
          <a:xfrm>
            <a:off x="2362199" y="4589464"/>
            <a:ext cx="898525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Click to edit Master text styles</a:t>
            </a:r>
          </a:p>
        </p:txBody>
      </p:sp>
      <p:sp>
        <p:nvSpPr>
          <p:cNvPr id="4" name="Date Placeholder 3">
            <a:extLst>
              <a:ext uri="{FF2B5EF4-FFF2-40B4-BE49-F238E27FC236}">
                <a16:creationId xmlns:a16="http://schemas.microsoft.com/office/drawing/2014/main" id="{FF67CDB8-2E0F-4487-ACC4-9A0EDE2E41D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CB8FDA5-BF97-47A4-874D-590E440E3B4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3433858-B9F7-40C8-B6E2-8F09F87FF853}"/>
              </a:ext>
            </a:extLst>
          </p:cNvPr>
          <p:cNvSpPr>
            <a:spLocks noGrp="1"/>
          </p:cNvSpPr>
          <p:nvPr>
            <p:ph type="sldNum" sz="quarter" idx="12"/>
          </p:nvPr>
        </p:nvSpPr>
        <p:spPr/>
        <p:txBody>
          <a:bodyPr/>
          <a:lstStyle>
            <a:lvl1pPr>
              <a:defRPr/>
            </a:lvl1pPr>
          </a:lstStyle>
          <a:p>
            <a:fld id="{93F5CA20-1457-4901-95C2-CFA285B7943A}" type="slidenum">
              <a:rPr lang="en-US" altLang="en-US"/>
              <a:pPr/>
              <a:t>‹#›</a:t>
            </a:fld>
            <a:endParaRPr lang="en-US" altLang="en-US"/>
          </a:p>
        </p:txBody>
      </p:sp>
    </p:spTree>
    <p:extLst>
      <p:ext uri="{BB962C8B-B14F-4D97-AF65-F5344CB8AC3E}">
        <p14:creationId xmlns:p14="http://schemas.microsoft.com/office/powerpoint/2010/main" val="2231896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281023" y="268048"/>
            <a:ext cx="11524659" cy="4610857"/>
          </a:xfrm>
        </p:spPr>
        <p:txBody>
          <a:bodyPr anchor="ctr"/>
          <a:lstStyle>
            <a:lvl1pPr algn="ctr">
              <a:defRPr baseline="0">
                <a:latin typeface="Cinzel" panose="00000500000000000000" pitchFamily="2" charset="0"/>
              </a:defRPr>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7121160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20598" y="4938114"/>
            <a:ext cx="3800141" cy="1437287"/>
          </a:xfrm>
        </p:spPr>
        <p:txBody>
          <a:bodyPr>
            <a:normAutofit/>
          </a:bodyPr>
          <a:lstStyle>
            <a:lvl1pPr>
              <a:defRPr sz="2133"/>
            </a:lvl1pPr>
          </a:lstStyle>
          <a:p>
            <a:r>
              <a:rPr lang="en-US" dirty="0"/>
              <a:t>Add Your Title</a:t>
            </a:r>
          </a:p>
        </p:txBody>
      </p:sp>
      <p:sp>
        <p:nvSpPr>
          <p:cNvPr id="6" name="Text Placeholder 6"/>
          <p:cNvSpPr>
            <a:spLocks noGrp="1"/>
          </p:cNvSpPr>
          <p:nvPr>
            <p:ph type="body" sz="quarter" idx="10" hasCustomPrompt="1"/>
          </p:nvPr>
        </p:nvSpPr>
        <p:spPr>
          <a:xfrm>
            <a:off x="281023" y="268048"/>
            <a:ext cx="11524659" cy="4610857"/>
          </a:xfrm>
        </p:spPr>
        <p:txBody>
          <a:bodyPr anchor="ctr"/>
          <a:lstStyle>
            <a:lvl1pPr algn="ctr">
              <a:defRPr baseline="0">
                <a:latin typeface="Cinzel" panose="00000500000000000000" pitchFamily="2" charset="0"/>
              </a:defRPr>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693283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30"/>
            <a:ext cx="10880084" cy="4486813"/>
          </a:xfrm>
        </p:spPr>
        <p:txBody>
          <a:bodyPr anchor="ctr"/>
          <a:lstStyle>
            <a:lvl1pPr marL="0" indent="0">
              <a:buFont typeface="Arial"/>
              <a:buNone/>
              <a:defRPr>
                <a:latin typeface="Cinzel" panose="00000500000000000000" pitchFamily="2" charset="0"/>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702733" y="5361518"/>
            <a:ext cx="10879667" cy="990253"/>
          </a:xfrm>
        </p:spPr>
        <p:txBody>
          <a:bodyPr>
            <a:normAutofit/>
          </a:bodyPr>
          <a:lstStyle>
            <a:lvl1pPr>
              <a:defRPr sz="1867" baseline="0">
                <a:latin typeface="Cinzel Decorative" panose="00000500000000000000" pitchFamily="2" charset="0"/>
              </a:defRPr>
            </a:lvl1pPr>
          </a:lstStyle>
          <a:p>
            <a:pPr lvl="0"/>
            <a:r>
              <a:rPr lang="en-US" dirty="0"/>
              <a:t>Add Verse Here</a:t>
            </a:r>
          </a:p>
        </p:txBody>
      </p:sp>
    </p:spTree>
    <p:extLst>
      <p:ext uri="{BB962C8B-B14F-4D97-AF65-F5344CB8AC3E}">
        <p14:creationId xmlns:p14="http://schemas.microsoft.com/office/powerpoint/2010/main" val="20690109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29"/>
            <a:ext cx="10880084" cy="5805547"/>
          </a:xfrm>
        </p:spPr>
        <p:txBody>
          <a:bodyPr anchor="ctr"/>
          <a:lstStyle>
            <a:lvl1pPr marL="0" indent="0">
              <a:buFont typeface="Arial"/>
              <a:buNone/>
              <a:defRPr>
                <a:latin typeface="Cinzel" panose="00000500000000000000" pitchFamily="2" charset="0"/>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2989051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1D00D-016F-4F5C-93CB-A16C5E4424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56650D-5CBA-4AEA-8ACD-A18C90DF0969}"/>
              </a:ext>
            </a:extLst>
          </p:cNvPr>
          <p:cNvSpPr>
            <a:spLocks noGrp="1"/>
          </p:cNvSpPr>
          <p:nvPr>
            <p:ph sz="half" idx="1"/>
          </p:nvPr>
        </p:nvSpPr>
        <p:spPr>
          <a:xfrm>
            <a:off x="2362200" y="1905000"/>
            <a:ext cx="46482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A74989D-A247-40FC-94FE-2C2FCC5AD80B}"/>
              </a:ext>
            </a:extLst>
          </p:cNvPr>
          <p:cNvSpPr>
            <a:spLocks noGrp="1"/>
          </p:cNvSpPr>
          <p:nvPr>
            <p:ph sz="half" idx="2"/>
          </p:nvPr>
        </p:nvSpPr>
        <p:spPr>
          <a:xfrm>
            <a:off x="7213600" y="1905000"/>
            <a:ext cx="47498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5DF0AC5B-7F2C-40F6-B597-D8BD59E1160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8C8B648-6526-40B1-BDD2-E7DB0787CBD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9EB7AC1-03F3-45B5-A690-2DD498AF31F3}"/>
              </a:ext>
            </a:extLst>
          </p:cNvPr>
          <p:cNvSpPr>
            <a:spLocks noGrp="1"/>
          </p:cNvSpPr>
          <p:nvPr>
            <p:ph type="sldNum" sz="quarter" idx="12"/>
          </p:nvPr>
        </p:nvSpPr>
        <p:spPr/>
        <p:txBody>
          <a:bodyPr/>
          <a:lstStyle>
            <a:lvl1pPr>
              <a:defRPr/>
            </a:lvl1pPr>
          </a:lstStyle>
          <a:p>
            <a:fld id="{018036BE-267E-4143-B2D5-2C0D8D63445B}" type="slidenum">
              <a:rPr lang="en-US" altLang="en-US"/>
              <a:pPr/>
              <a:t>‹#›</a:t>
            </a:fld>
            <a:endParaRPr lang="en-US" altLang="en-US"/>
          </a:p>
        </p:txBody>
      </p:sp>
    </p:spTree>
    <p:extLst>
      <p:ext uri="{BB962C8B-B14F-4D97-AF65-F5344CB8AC3E}">
        <p14:creationId xmlns:p14="http://schemas.microsoft.com/office/powerpoint/2010/main" val="2297846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5B1EF-FF82-4D5B-9D14-5AB347B44C8B}"/>
              </a:ext>
            </a:extLst>
          </p:cNvPr>
          <p:cNvSpPr>
            <a:spLocks noGrp="1"/>
          </p:cNvSpPr>
          <p:nvPr>
            <p:ph type="title"/>
          </p:nvPr>
        </p:nvSpPr>
        <p:spPr>
          <a:xfrm>
            <a:off x="2362199" y="365126"/>
            <a:ext cx="8993717"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A4C9BFB8-4632-443B-AEF5-290057E772C8}"/>
              </a:ext>
            </a:extLst>
          </p:cNvPr>
          <p:cNvSpPr>
            <a:spLocks noGrp="1"/>
          </p:cNvSpPr>
          <p:nvPr>
            <p:ph type="body" idx="1"/>
          </p:nvPr>
        </p:nvSpPr>
        <p:spPr>
          <a:xfrm>
            <a:off x="2362199" y="1693045"/>
            <a:ext cx="426307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8D58597-7062-4B1D-82A4-890C8190FD89}"/>
              </a:ext>
            </a:extLst>
          </p:cNvPr>
          <p:cNvSpPr>
            <a:spLocks noGrp="1"/>
          </p:cNvSpPr>
          <p:nvPr>
            <p:ph sz="half" idx="2"/>
          </p:nvPr>
        </p:nvSpPr>
        <p:spPr>
          <a:xfrm>
            <a:off x="2362199" y="2516957"/>
            <a:ext cx="426307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E97156-0188-49FA-8BCB-F6A8DF368536}"/>
              </a:ext>
            </a:extLst>
          </p:cNvPr>
          <p:cNvSpPr>
            <a:spLocks noGrp="1"/>
          </p:cNvSpPr>
          <p:nvPr>
            <p:ph type="body" sz="quarter" idx="3"/>
          </p:nvPr>
        </p:nvSpPr>
        <p:spPr>
          <a:xfrm>
            <a:off x="7071852" y="1689903"/>
            <a:ext cx="428406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E0243049-BEA6-4DE7-8CF6-0D1E4221566F}"/>
              </a:ext>
            </a:extLst>
          </p:cNvPr>
          <p:cNvSpPr>
            <a:spLocks noGrp="1"/>
          </p:cNvSpPr>
          <p:nvPr>
            <p:ph sz="quarter" idx="4"/>
          </p:nvPr>
        </p:nvSpPr>
        <p:spPr>
          <a:xfrm>
            <a:off x="7071852" y="2513815"/>
            <a:ext cx="428406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D7FC48-F23F-4526-A8F5-0D98E63ECCF5}"/>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71B62087-3884-43D2-8A46-202A534632EE}"/>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A769A5D3-B5D7-4498-8033-B082D5736D68}"/>
              </a:ext>
            </a:extLst>
          </p:cNvPr>
          <p:cNvSpPr>
            <a:spLocks noGrp="1"/>
          </p:cNvSpPr>
          <p:nvPr>
            <p:ph type="sldNum" sz="quarter" idx="12"/>
          </p:nvPr>
        </p:nvSpPr>
        <p:spPr/>
        <p:txBody>
          <a:bodyPr/>
          <a:lstStyle>
            <a:lvl1pPr>
              <a:defRPr/>
            </a:lvl1pPr>
          </a:lstStyle>
          <a:p>
            <a:fld id="{5FCDA454-8CCE-401F-8A8E-D67B51C8339C}" type="slidenum">
              <a:rPr lang="en-US" altLang="en-US"/>
              <a:pPr/>
              <a:t>‹#›</a:t>
            </a:fld>
            <a:endParaRPr lang="en-US" altLang="en-US"/>
          </a:p>
        </p:txBody>
      </p:sp>
    </p:spTree>
    <p:extLst>
      <p:ext uri="{BB962C8B-B14F-4D97-AF65-F5344CB8AC3E}">
        <p14:creationId xmlns:p14="http://schemas.microsoft.com/office/powerpoint/2010/main" val="3945517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101F9-84AE-4C9B-9EFA-DA3FA993AF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EAAA53-7652-4A20-B7D8-31EE77495991}"/>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08179CE0-2AB3-4F7C-B26D-85806A1508DF}"/>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2D38881-3BBD-4D27-A11D-E1C66B47EEE1}"/>
              </a:ext>
            </a:extLst>
          </p:cNvPr>
          <p:cNvSpPr>
            <a:spLocks noGrp="1"/>
          </p:cNvSpPr>
          <p:nvPr>
            <p:ph type="sldNum" sz="quarter" idx="12"/>
          </p:nvPr>
        </p:nvSpPr>
        <p:spPr/>
        <p:txBody>
          <a:bodyPr/>
          <a:lstStyle>
            <a:lvl1pPr>
              <a:defRPr/>
            </a:lvl1pPr>
          </a:lstStyle>
          <a:p>
            <a:fld id="{B225E5EB-462A-4850-8A07-89A7F500CC35}" type="slidenum">
              <a:rPr lang="en-US" altLang="en-US"/>
              <a:pPr/>
              <a:t>‹#›</a:t>
            </a:fld>
            <a:endParaRPr lang="en-US" altLang="en-US"/>
          </a:p>
        </p:txBody>
      </p:sp>
    </p:spTree>
    <p:extLst>
      <p:ext uri="{BB962C8B-B14F-4D97-AF65-F5344CB8AC3E}">
        <p14:creationId xmlns:p14="http://schemas.microsoft.com/office/powerpoint/2010/main" val="810275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23235A-5372-4578-85DD-5043A6FA4684}"/>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52B5C3FA-0B19-44F9-BA88-EB5AD8ABD9F6}"/>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5EA7EC6-1828-4643-882E-6E8624EED31D}"/>
              </a:ext>
            </a:extLst>
          </p:cNvPr>
          <p:cNvSpPr>
            <a:spLocks noGrp="1"/>
          </p:cNvSpPr>
          <p:nvPr>
            <p:ph type="sldNum" sz="quarter" idx="12"/>
          </p:nvPr>
        </p:nvSpPr>
        <p:spPr/>
        <p:txBody>
          <a:bodyPr/>
          <a:lstStyle>
            <a:lvl1pPr>
              <a:defRPr/>
            </a:lvl1pPr>
          </a:lstStyle>
          <a:p>
            <a:fld id="{734AE596-096A-470F-A63A-D99E6FFF2F16}" type="slidenum">
              <a:rPr lang="en-US" altLang="en-US"/>
              <a:pPr/>
              <a:t>‹#›</a:t>
            </a:fld>
            <a:endParaRPr lang="en-US" altLang="en-US"/>
          </a:p>
        </p:txBody>
      </p:sp>
    </p:spTree>
    <p:extLst>
      <p:ext uri="{BB962C8B-B14F-4D97-AF65-F5344CB8AC3E}">
        <p14:creationId xmlns:p14="http://schemas.microsoft.com/office/powerpoint/2010/main" val="4221302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902649" y="4198981"/>
            <a:ext cx="10197640" cy="456297"/>
          </a:xfrm>
        </p:spPr>
        <p:txBody>
          <a:bodyPr>
            <a:normAutofit/>
          </a:bodyPr>
          <a:lstStyle>
            <a:lvl1pPr>
              <a:defRPr sz="2133">
                <a:latin typeface="Morpheus" panose="00000400000000000000" pitchFamily="2" charset="0"/>
              </a:defRPr>
            </a:lvl1pPr>
          </a:lstStyle>
          <a:p>
            <a:pPr lvl="0"/>
            <a:r>
              <a:rPr lang="en-US" dirty="0"/>
              <a:t>Add Your Subtitle</a:t>
            </a:r>
          </a:p>
        </p:txBody>
      </p:sp>
    </p:spTree>
    <p:extLst>
      <p:ext uri="{BB962C8B-B14F-4D97-AF65-F5344CB8AC3E}">
        <p14:creationId xmlns:p14="http://schemas.microsoft.com/office/powerpoint/2010/main" val="317326341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902649" y="4198981"/>
            <a:ext cx="10197640" cy="456297"/>
          </a:xfrm>
        </p:spPr>
        <p:txBody>
          <a:bodyPr>
            <a:normAutofit/>
          </a:bodyPr>
          <a:lstStyle>
            <a:lvl1pPr>
              <a:defRPr sz="2133"/>
            </a:lvl1pPr>
          </a:lstStyle>
          <a:p>
            <a:pPr lvl="0"/>
            <a:r>
              <a:rPr lang="en-US" dirty="0"/>
              <a:t>Add Your Subtitle</a:t>
            </a:r>
          </a:p>
        </p:txBody>
      </p:sp>
      <p:sp>
        <p:nvSpPr>
          <p:cNvPr id="6" name="Title 1"/>
          <p:cNvSpPr>
            <a:spLocks noGrp="1"/>
          </p:cNvSpPr>
          <p:nvPr>
            <p:ph type="title" hasCustomPrompt="1"/>
          </p:nvPr>
        </p:nvSpPr>
        <p:spPr>
          <a:xfrm>
            <a:off x="1010809" y="2049973"/>
            <a:ext cx="10000361" cy="1855127"/>
          </a:xfrm>
        </p:spPr>
        <p:txBody>
          <a:bodyPr>
            <a:normAutofit/>
          </a:bodyPr>
          <a:lstStyle>
            <a:lvl1pPr>
              <a:defRPr sz="4267"/>
            </a:lvl1pPr>
          </a:lstStyle>
          <a:p>
            <a:r>
              <a:rPr lang="en-US" dirty="0"/>
              <a:t>Add Your Title</a:t>
            </a:r>
          </a:p>
        </p:txBody>
      </p:sp>
    </p:spTree>
    <p:extLst>
      <p:ext uri="{BB962C8B-B14F-4D97-AF65-F5344CB8AC3E}">
        <p14:creationId xmlns:p14="http://schemas.microsoft.com/office/powerpoint/2010/main" val="38599677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17.xml"/><Relationship Id="rId7"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image" Target="../media/image12.jp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slideLayout" Target="../slideLayouts/slideLayout30.xml"/><Relationship Id="rId7"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path path="rect">
            <a:fillToRect r="100000" b="100000"/>
          </a:path>
        </a:gra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2061B12E-6F81-490F-B2AD-A1824E98AFF9}"/>
              </a:ext>
            </a:extLst>
          </p:cNvPr>
          <p:cNvSpPr>
            <a:spLocks noChangeArrowheads="1"/>
          </p:cNvSpPr>
          <p:nvPr/>
        </p:nvSpPr>
        <p:spPr bwMode="hidden">
          <a:xfrm>
            <a:off x="0" y="1"/>
            <a:ext cx="2336800" cy="6856413"/>
          </a:xfrm>
          <a:prstGeom prst="rect">
            <a:avLst/>
          </a:prstGeom>
          <a:gradFill rotWithShape="0">
            <a:gsLst>
              <a:gs pos="0">
                <a:schemeClr val="bg2"/>
              </a:gs>
              <a:gs pos="50000">
                <a:schemeClr val="bg1"/>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kumimoji="1" lang="en-US" altLang="en-US" sz="1800" i="0"/>
          </a:p>
        </p:txBody>
      </p:sp>
      <p:grpSp>
        <p:nvGrpSpPr>
          <p:cNvPr id="7171" name="Group 3">
            <a:extLst>
              <a:ext uri="{FF2B5EF4-FFF2-40B4-BE49-F238E27FC236}">
                <a16:creationId xmlns:a16="http://schemas.microsoft.com/office/drawing/2014/main" id="{D20F4A5B-303F-4EB8-BC7D-488C16D3138C}"/>
              </a:ext>
            </a:extLst>
          </p:cNvPr>
          <p:cNvGrpSpPr>
            <a:grpSpLocks/>
          </p:cNvGrpSpPr>
          <p:nvPr/>
        </p:nvGrpSpPr>
        <p:grpSpPr bwMode="auto">
          <a:xfrm>
            <a:off x="203200" y="374650"/>
            <a:ext cx="2034117" cy="1227138"/>
            <a:chOff x="96" y="236"/>
            <a:chExt cx="961" cy="773"/>
          </a:xfrm>
        </p:grpSpPr>
        <p:sp>
          <p:nvSpPr>
            <p:cNvPr id="7172" name="Freeform 4">
              <a:extLst>
                <a:ext uri="{FF2B5EF4-FFF2-40B4-BE49-F238E27FC236}">
                  <a16:creationId xmlns:a16="http://schemas.microsoft.com/office/drawing/2014/main" id="{29B5BFB3-22F9-4BB7-88C8-92C4EACE6CD1}"/>
                </a:ext>
              </a:extLst>
            </p:cNvPr>
            <p:cNvSpPr>
              <a:spLocks/>
            </p:cNvSpPr>
            <p:nvPr/>
          </p:nvSpPr>
          <p:spPr bwMode="auto">
            <a:xfrm>
              <a:off x="738" y="495"/>
              <a:ext cx="319" cy="319"/>
            </a:xfrm>
            <a:custGeom>
              <a:avLst/>
              <a:gdLst>
                <a:gd name="T0" fmla="*/ 318 w 319"/>
                <a:gd name="T1" fmla="*/ 198 h 319"/>
                <a:gd name="T2" fmla="*/ 318 w 319"/>
                <a:gd name="T3" fmla="*/ 318 h 319"/>
                <a:gd name="T4" fmla="*/ 1 w 319"/>
                <a:gd name="T5" fmla="*/ 99 h 319"/>
                <a:gd name="T6" fmla="*/ 0 w 319"/>
                <a:gd name="T7" fmla="*/ 108 h 319"/>
                <a:gd name="T8" fmla="*/ 46 w 319"/>
                <a:gd name="T9" fmla="*/ 0 h 319"/>
                <a:gd name="T10" fmla="*/ 318 w 319"/>
                <a:gd name="T11" fmla="*/ 198 h 319"/>
              </a:gdLst>
              <a:ahLst/>
              <a:cxnLst>
                <a:cxn ang="0">
                  <a:pos x="T0" y="T1"/>
                </a:cxn>
                <a:cxn ang="0">
                  <a:pos x="T2" y="T3"/>
                </a:cxn>
                <a:cxn ang="0">
                  <a:pos x="T4" y="T5"/>
                </a:cxn>
                <a:cxn ang="0">
                  <a:pos x="T6" y="T7"/>
                </a:cxn>
                <a:cxn ang="0">
                  <a:pos x="T8" y="T9"/>
                </a:cxn>
                <a:cxn ang="0">
                  <a:pos x="T10" y="T11"/>
                </a:cxn>
              </a:cxnLst>
              <a:rect l="0" t="0" r="r" b="b"/>
              <a:pathLst>
                <a:path w="319" h="319">
                  <a:moveTo>
                    <a:pt x="318" y="198"/>
                  </a:moveTo>
                  <a:lnTo>
                    <a:pt x="318" y="318"/>
                  </a:lnTo>
                  <a:lnTo>
                    <a:pt x="1" y="99"/>
                  </a:lnTo>
                  <a:lnTo>
                    <a:pt x="0" y="108"/>
                  </a:lnTo>
                  <a:lnTo>
                    <a:pt x="46" y="0"/>
                  </a:lnTo>
                  <a:lnTo>
                    <a:pt x="318" y="198"/>
                  </a:lnTo>
                </a:path>
              </a:pathLst>
            </a:cu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173" name="Freeform 5">
              <a:extLst>
                <a:ext uri="{FF2B5EF4-FFF2-40B4-BE49-F238E27FC236}">
                  <a16:creationId xmlns:a16="http://schemas.microsoft.com/office/drawing/2014/main" id="{494FC1F1-156D-42E6-939C-EAA5E1FEDEE4}"/>
                </a:ext>
              </a:extLst>
            </p:cNvPr>
            <p:cNvSpPr>
              <a:spLocks/>
            </p:cNvSpPr>
            <p:nvPr/>
          </p:nvSpPr>
          <p:spPr bwMode="auto">
            <a:xfrm>
              <a:off x="96" y="495"/>
              <a:ext cx="319" cy="319"/>
            </a:xfrm>
            <a:custGeom>
              <a:avLst/>
              <a:gdLst>
                <a:gd name="T0" fmla="*/ 0 w 319"/>
                <a:gd name="T1" fmla="*/ 198 h 319"/>
                <a:gd name="T2" fmla="*/ 0 w 319"/>
                <a:gd name="T3" fmla="*/ 318 h 319"/>
                <a:gd name="T4" fmla="*/ 316 w 319"/>
                <a:gd name="T5" fmla="*/ 99 h 319"/>
                <a:gd name="T6" fmla="*/ 318 w 319"/>
                <a:gd name="T7" fmla="*/ 108 h 319"/>
                <a:gd name="T8" fmla="*/ 271 w 319"/>
                <a:gd name="T9" fmla="*/ 0 h 319"/>
                <a:gd name="T10" fmla="*/ 0 w 319"/>
                <a:gd name="T11" fmla="*/ 198 h 319"/>
              </a:gdLst>
              <a:ahLst/>
              <a:cxnLst>
                <a:cxn ang="0">
                  <a:pos x="T0" y="T1"/>
                </a:cxn>
                <a:cxn ang="0">
                  <a:pos x="T2" y="T3"/>
                </a:cxn>
                <a:cxn ang="0">
                  <a:pos x="T4" y="T5"/>
                </a:cxn>
                <a:cxn ang="0">
                  <a:pos x="T6" y="T7"/>
                </a:cxn>
                <a:cxn ang="0">
                  <a:pos x="T8" y="T9"/>
                </a:cxn>
                <a:cxn ang="0">
                  <a:pos x="T10" y="T11"/>
                </a:cxn>
              </a:cxnLst>
              <a:rect l="0" t="0" r="r" b="b"/>
              <a:pathLst>
                <a:path w="319" h="319">
                  <a:moveTo>
                    <a:pt x="0" y="198"/>
                  </a:moveTo>
                  <a:lnTo>
                    <a:pt x="0" y="318"/>
                  </a:lnTo>
                  <a:lnTo>
                    <a:pt x="316" y="99"/>
                  </a:lnTo>
                  <a:lnTo>
                    <a:pt x="318" y="108"/>
                  </a:lnTo>
                  <a:lnTo>
                    <a:pt x="271" y="0"/>
                  </a:lnTo>
                  <a:lnTo>
                    <a:pt x="0" y="198"/>
                  </a:lnTo>
                </a:path>
              </a:pathLst>
            </a:cu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nvGrpSpPr>
            <p:cNvPr id="7174" name="Group 6">
              <a:extLst>
                <a:ext uri="{FF2B5EF4-FFF2-40B4-BE49-F238E27FC236}">
                  <a16:creationId xmlns:a16="http://schemas.microsoft.com/office/drawing/2014/main" id="{D93C540A-68B9-4D29-AE18-A4206DCB87AB}"/>
                </a:ext>
              </a:extLst>
            </p:cNvPr>
            <p:cNvGrpSpPr>
              <a:grpSpLocks/>
            </p:cNvGrpSpPr>
            <p:nvPr/>
          </p:nvGrpSpPr>
          <p:grpSpPr bwMode="auto">
            <a:xfrm>
              <a:off x="152" y="236"/>
              <a:ext cx="823" cy="773"/>
              <a:chOff x="152" y="236"/>
              <a:chExt cx="823" cy="773"/>
            </a:xfrm>
          </p:grpSpPr>
          <p:sp>
            <p:nvSpPr>
              <p:cNvPr id="7175" name="AutoShape 7" descr="Green marble">
                <a:extLst>
                  <a:ext uri="{FF2B5EF4-FFF2-40B4-BE49-F238E27FC236}">
                    <a16:creationId xmlns:a16="http://schemas.microsoft.com/office/drawing/2014/main" id="{CD10F4BC-5F6B-44FB-B640-B27B602895B0}"/>
                  </a:ext>
                </a:extLst>
              </p:cNvPr>
              <p:cNvSpPr>
                <a:spLocks noChangeArrowheads="1"/>
              </p:cNvSpPr>
              <p:nvPr/>
            </p:nvSpPr>
            <p:spPr bwMode="auto">
              <a:xfrm rot="10800000" flipH="1">
                <a:off x="152" y="236"/>
                <a:ext cx="822" cy="772"/>
              </a:xfrm>
              <a:prstGeom prst="triangle">
                <a:avLst>
                  <a:gd name="adj" fmla="val 49995"/>
                </a:avLst>
              </a:prstGeom>
              <a:blipFill dpi="0" rotWithShape="0">
                <a:blip r:embed="rId9"/>
                <a:srcRect/>
                <a:tile tx="0" ty="0" sx="100000" sy="100000" flip="none" algn="tl"/>
              </a:blipFill>
              <a:ln w="12700" cap="sq">
                <a:solidFill>
                  <a:srgbClr val="00663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176" name="Freeform 8">
                <a:extLst>
                  <a:ext uri="{FF2B5EF4-FFF2-40B4-BE49-F238E27FC236}">
                    <a16:creationId xmlns:a16="http://schemas.microsoft.com/office/drawing/2014/main" id="{95172865-D85E-4F01-8284-35DEBA102D93}"/>
                  </a:ext>
                </a:extLst>
              </p:cNvPr>
              <p:cNvSpPr>
                <a:spLocks/>
              </p:cNvSpPr>
              <p:nvPr/>
            </p:nvSpPr>
            <p:spPr bwMode="auto">
              <a:xfrm>
                <a:off x="152" y="236"/>
                <a:ext cx="412" cy="773"/>
              </a:xfrm>
              <a:custGeom>
                <a:avLst/>
                <a:gdLst>
                  <a:gd name="T0" fmla="*/ 411 w 412"/>
                  <a:gd name="T1" fmla="*/ 772 h 773"/>
                  <a:gd name="T2" fmla="*/ 411 w 412"/>
                  <a:gd name="T3" fmla="*/ 637 h 773"/>
                  <a:gd name="T4" fmla="*/ 127 w 412"/>
                  <a:gd name="T5" fmla="*/ 75 h 773"/>
                  <a:gd name="T6" fmla="*/ 0 w 412"/>
                  <a:gd name="T7" fmla="*/ 0 h 773"/>
                  <a:gd name="T8" fmla="*/ 411 w 412"/>
                  <a:gd name="T9" fmla="*/ 772 h 773"/>
                </a:gdLst>
                <a:ahLst/>
                <a:cxnLst>
                  <a:cxn ang="0">
                    <a:pos x="T0" y="T1"/>
                  </a:cxn>
                  <a:cxn ang="0">
                    <a:pos x="T2" y="T3"/>
                  </a:cxn>
                  <a:cxn ang="0">
                    <a:pos x="T4" y="T5"/>
                  </a:cxn>
                  <a:cxn ang="0">
                    <a:pos x="T6" y="T7"/>
                  </a:cxn>
                  <a:cxn ang="0">
                    <a:pos x="T8" y="T9"/>
                  </a:cxn>
                </a:cxnLst>
                <a:rect l="0" t="0" r="r" b="b"/>
                <a:pathLst>
                  <a:path w="412" h="773">
                    <a:moveTo>
                      <a:pt x="411" y="772"/>
                    </a:moveTo>
                    <a:lnTo>
                      <a:pt x="411" y="637"/>
                    </a:lnTo>
                    <a:lnTo>
                      <a:pt x="127" y="75"/>
                    </a:lnTo>
                    <a:lnTo>
                      <a:pt x="0" y="0"/>
                    </a:lnTo>
                    <a:lnTo>
                      <a:pt x="411" y="772"/>
                    </a:lnTo>
                  </a:path>
                </a:pathLst>
              </a:custGeom>
              <a:solidFill>
                <a:srgbClr val="002010">
                  <a:alpha val="50000"/>
                </a:srgbClr>
              </a:solidFill>
              <a:ln w="12700" cap="sq">
                <a:solidFill>
                  <a:srgbClr val="0066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177" name="Freeform 9">
                <a:extLst>
                  <a:ext uri="{FF2B5EF4-FFF2-40B4-BE49-F238E27FC236}">
                    <a16:creationId xmlns:a16="http://schemas.microsoft.com/office/drawing/2014/main" id="{6998476B-0DC2-4613-B83E-245BCFAE6726}"/>
                  </a:ext>
                </a:extLst>
              </p:cNvPr>
              <p:cNvSpPr>
                <a:spLocks/>
              </p:cNvSpPr>
              <p:nvPr/>
            </p:nvSpPr>
            <p:spPr bwMode="auto">
              <a:xfrm>
                <a:off x="152" y="236"/>
                <a:ext cx="823" cy="77"/>
              </a:xfrm>
              <a:custGeom>
                <a:avLst/>
                <a:gdLst>
                  <a:gd name="T0" fmla="*/ 0 w 823"/>
                  <a:gd name="T1" fmla="*/ 0 h 77"/>
                  <a:gd name="T2" fmla="*/ 127 w 823"/>
                  <a:gd name="T3" fmla="*/ 76 h 77"/>
                  <a:gd name="T4" fmla="*/ 712 w 823"/>
                  <a:gd name="T5" fmla="*/ 76 h 77"/>
                  <a:gd name="T6" fmla="*/ 822 w 823"/>
                  <a:gd name="T7" fmla="*/ 0 h 77"/>
                  <a:gd name="T8" fmla="*/ 0 w 823"/>
                  <a:gd name="T9" fmla="*/ 0 h 77"/>
                </a:gdLst>
                <a:ahLst/>
                <a:cxnLst>
                  <a:cxn ang="0">
                    <a:pos x="T0" y="T1"/>
                  </a:cxn>
                  <a:cxn ang="0">
                    <a:pos x="T2" y="T3"/>
                  </a:cxn>
                  <a:cxn ang="0">
                    <a:pos x="T4" y="T5"/>
                  </a:cxn>
                  <a:cxn ang="0">
                    <a:pos x="T6" y="T7"/>
                  </a:cxn>
                  <a:cxn ang="0">
                    <a:pos x="T8" y="T9"/>
                  </a:cxn>
                </a:cxnLst>
                <a:rect l="0" t="0" r="r" b="b"/>
                <a:pathLst>
                  <a:path w="823" h="77">
                    <a:moveTo>
                      <a:pt x="0" y="0"/>
                    </a:moveTo>
                    <a:lnTo>
                      <a:pt x="127" y="76"/>
                    </a:lnTo>
                    <a:lnTo>
                      <a:pt x="712" y="76"/>
                    </a:lnTo>
                    <a:lnTo>
                      <a:pt x="822" y="0"/>
                    </a:lnTo>
                    <a:lnTo>
                      <a:pt x="0" y="0"/>
                    </a:lnTo>
                  </a:path>
                </a:pathLst>
              </a:custGeom>
              <a:solidFill>
                <a:srgbClr val="71BB96">
                  <a:alpha val="50000"/>
                </a:srgbClr>
              </a:solidFill>
              <a:ln w="12700" cap="sq">
                <a:solidFill>
                  <a:srgbClr val="0066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7178" name="Freeform 10">
                <a:extLst>
                  <a:ext uri="{FF2B5EF4-FFF2-40B4-BE49-F238E27FC236}">
                    <a16:creationId xmlns:a16="http://schemas.microsoft.com/office/drawing/2014/main" id="{70353991-4C3C-4301-AD4E-8DF89E91E685}"/>
                  </a:ext>
                </a:extLst>
              </p:cNvPr>
              <p:cNvSpPr>
                <a:spLocks/>
              </p:cNvSpPr>
              <p:nvPr/>
            </p:nvSpPr>
            <p:spPr bwMode="auto">
              <a:xfrm>
                <a:off x="563" y="236"/>
                <a:ext cx="412" cy="773"/>
              </a:xfrm>
              <a:custGeom>
                <a:avLst/>
                <a:gdLst>
                  <a:gd name="T0" fmla="*/ 0 w 412"/>
                  <a:gd name="T1" fmla="*/ 772 h 773"/>
                  <a:gd name="T2" fmla="*/ 0 w 412"/>
                  <a:gd name="T3" fmla="*/ 637 h 773"/>
                  <a:gd name="T4" fmla="*/ 283 w 412"/>
                  <a:gd name="T5" fmla="*/ 75 h 773"/>
                  <a:gd name="T6" fmla="*/ 411 w 412"/>
                  <a:gd name="T7" fmla="*/ 0 h 773"/>
                  <a:gd name="T8" fmla="*/ 0 w 412"/>
                  <a:gd name="T9" fmla="*/ 772 h 773"/>
                </a:gdLst>
                <a:ahLst/>
                <a:cxnLst>
                  <a:cxn ang="0">
                    <a:pos x="T0" y="T1"/>
                  </a:cxn>
                  <a:cxn ang="0">
                    <a:pos x="T2" y="T3"/>
                  </a:cxn>
                  <a:cxn ang="0">
                    <a:pos x="T4" y="T5"/>
                  </a:cxn>
                  <a:cxn ang="0">
                    <a:pos x="T6" y="T7"/>
                  </a:cxn>
                  <a:cxn ang="0">
                    <a:pos x="T8" y="T9"/>
                  </a:cxn>
                </a:cxnLst>
                <a:rect l="0" t="0" r="r" b="b"/>
                <a:pathLst>
                  <a:path w="412" h="773">
                    <a:moveTo>
                      <a:pt x="0" y="772"/>
                    </a:moveTo>
                    <a:lnTo>
                      <a:pt x="0" y="637"/>
                    </a:lnTo>
                    <a:lnTo>
                      <a:pt x="283" y="75"/>
                    </a:lnTo>
                    <a:lnTo>
                      <a:pt x="411" y="0"/>
                    </a:lnTo>
                    <a:lnTo>
                      <a:pt x="0" y="772"/>
                    </a:lnTo>
                  </a:path>
                </a:pathLst>
              </a:custGeom>
              <a:solidFill>
                <a:srgbClr val="006633">
                  <a:alpha val="50000"/>
                </a:srgbClr>
              </a:solidFill>
              <a:ln w="12700" cap="sq">
                <a:solidFill>
                  <a:srgbClr val="0066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sp>
          <p:nvSpPr>
            <p:cNvPr id="7179" name="Rectangle 11">
              <a:extLst>
                <a:ext uri="{FF2B5EF4-FFF2-40B4-BE49-F238E27FC236}">
                  <a16:creationId xmlns:a16="http://schemas.microsoft.com/office/drawing/2014/main" id="{098FFFD8-5562-4F95-A997-7C8FF58F846B}"/>
                </a:ext>
              </a:extLst>
            </p:cNvPr>
            <p:cNvSpPr>
              <a:spLocks noChangeArrowheads="1"/>
            </p:cNvSpPr>
            <p:nvPr/>
          </p:nvSpPr>
          <p:spPr bwMode="auto">
            <a:xfrm>
              <a:off x="96" y="704"/>
              <a:ext cx="959" cy="109"/>
            </a:xfrm>
            <a:prstGeom prst="rect">
              <a:avLst/>
            </a:prstGeom>
            <a:gradFill rotWithShape="0">
              <a:gsLst>
                <a:gs pos="0">
                  <a:schemeClr val="bg2"/>
                </a:gs>
                <a:gs pos="50000">
                  <a:schemeClr val="folHlink"/>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sp>
        <p:nvSpPr>
          <p:cNvPr id="7180" name="Rectangle 12">
            <a:extLst>
              <a:ext uri="{FF2B5EF4-FFF2-40B4-BE49-F238E27FC236}">
                <a16:creationId xmlns:a16="http://schemas.microsoft.com/office/drawing/2014/main" id="{5DF0D8E3-5A95-4007-AB00-88C604325D7F}"/>
              </a:ext>
            </a:extLst>
          </p:cNvPr>
          <p:cNvSpPr>
            <a:spLocks noGrp="1" noChangeArrowheads="1"/>
          </p:cNvSpPr>
          <p:nvPr>
            <p:ph type="title"/>
          </p:nvPr>
        </p:nvSpPr>
        <p:spPr bwMode="auto">
          <a:xfrm>
            <a:off x="2540000" y="228600"/>
            <a:ext cx="9448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7181" name="Rectangle 13">
            <a:extLst>
              <a:ext uri="{FF2B5EF4-FFF2-40B4-BE49-F238E27FC236}">
                <a16:creationId xmlns:a16="http://schemas.microsoft.com/office/drawing/2014/main" id="{23ED3A92-9E40-413B-AD5B-120280F573CD}"/>
              </a:ext>
            </a:extLst>
          </p:cNvPr>
          <p:cNvSpPr>
            <a:spLocks noGrp="1" noChangeArrowheads="1"/>
          </p:cNvSpPr>
          <p:nvPr>
            <p:ph type="body" idx="1"/>
          </p:nvPr>
        </p:nvSpPr>
        <p:spPr bwMode="auto">
          <a:xfrm>
            <a:off x="2286000" y="1905000"/>
            <a:ext cx="9906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7182" name="Rectangle 14">
            <a:extLst>
              <a:ext uri="{FF2B5EF4-FFF2-40B4-BE49-F238E27FC236}">
                <a16:creationId xmlns:a16="http://schemas.microsoft.com/office/drawing/2014/main" id="{35F6DFC7-D04A-49F8-9294-DAADCB7774DD}"/>
              </a:ext>
            </a:extLst>
          </p:cNvPr>
          <p:cNvSpPr>
            <a:spLocks noGrp="1" noChangeArrowheads="1"/>
          </p:cNvSpPr>
          <p:nvPr>
            <p:ph type="dt" sz="half" idx="2"/>
          </p:nvPr>
        </p:nvSpPr>
        <p:spPr bwMode="auto">
          <a:xfrm>
            <a:off x="914400" y="6399213"/>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lvl1pPr>
              <a:defRPr sz="1400" i="0"/>
            </a:lvl1pPr>
          </a:lstStyle>
          <a:p>
            <a:endParaRPr lang="en-US" altLang="en-US"/>
          </a:p>
        </p:txBody>
      </p:sp>
      <p:sp>
        <p:nvSpPr>
          <p:cNvPr id="7183" name="Rectangle 15">
            <a:extLst>
              <a:ext uri="{FF2B5EF4-FFF2-40B4-BE49-F238E27FC236}">
                <a16:creationId xmlns:a16="http://schemas.microsoft.com/office/drawing/2014/main" id="{A88AFDA1-E443-4699-A1F4-69E758F837B3}"/>
              </a:ext>
            </a:extLst>
          </p:cNvPr>
          <p:cNvSpPr>
            <a:spLocks noGrp="1" noChangeArrowheads="1"/>
          </p:cNvSpPr>
          <p:nvPr>
            <p:ph type="ftr" sz="quarter" idx="3"/>
          </p:nvPr>
        </p:nvSpPr>
        <p:spPr bwMode="auto">
          <a:xfrm>
            <a:off x="4165600" y="6399213"/>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lvl1pPr algn="ctr">
              <a:defRPr sz="1400" i="0"/>
            </a:lvl1pPr>
          </a:lstStyle>
          <a:p>
            <a:endParaRPr lang="en-US" altLang="en-US"/>
          </a:p>
        </p:txBody>
      </p:sp>
      <p:sp>
        <p:nvSpPr>
          <p:cNvPr id="7184" name="Rectangle 16">
            <a:extLst>
              <a:ext uri="{FF2B5EF4-FFF2-40B4-BE49-F238E27FC236}">
                <a16:creationId xmlns:a16="http://schemas.microsoft.com/office/drawing/2014/main" id="{C302CCD4-72A3-4F43-90A0-37FF9E9B3647}"/>
              </a:ext>
            </a:extLst>
          </p:cNvPr>
          <p:cNvSpPr>
            <a:spLocks noGrp="1" noChangeArrowheads="1"/>
          </p:cNvSpPr>
          <p:nvPr>
            <p:ph type="sldNum" sz="quarter" idx="4"/>
          </p:nvPr>
        </p:nvSpPr>
        <p:spPr bwMode="auto">
          <a:xfrm>
            <a:off x="8737600" y="6399213"/>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sz="1400" i="0"/>
            </a:lvl1pPr>
          </a:lstStyle>
          <a:p>
            <a:fld id="{6531CD3F-D2B5-4A40-A1E9-D2B2532C3954}" type="slidenum">
              <a:rPr lang="en-US" altLang="en-US"/>
              <a:pPr/>
              <a:t>‹#›</a:t>
            </a:fld>
            <a:endParaRPr lang="en-US" altLang="en-US"/>
          </a:p>
        </p:txBody>
      </p:sp>
      <p:sp>
        <p:nvSpPr>
          <p:cNvPr id="7185" name="Text Box 17">
            <a:extLst>
              <a:ext uri="{FF2B5EF4-FFF2-40B4-BE49-F238E27FC236}">
                <a16:creationId xmlns:a16="http://schemas.microsoft.com/office/drawing/2014/main" id="{436152E1-06BD-4CD3-9783-EBEC88FB24BE}"/>
              </a:ext>
            </a:extLst>
          </p:cNvPr>
          <p:cNvSpPr txBox="1">
            <a:spLocks noChangeArrowheads="1"/>
          </p:cNvSpPr>
          <p:nvPr userDrawn="1"/>
        </p:nvSpPr>
        <p:spPr bwMode="auto">
          <a:xfrm>
            <a:off x="689230" y="455614"/>
            <a:ext cx="95410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800" b="1" i="0"/>
              <a:t>Modern</a:t>
            </a:r>
          </a:p>
          <a:p>
            <a:pPr algn="ctr"/>
            <a:r>
              <a:rPr lang="en-US" altLang="en-US" sz="1800" b="1" i="0"/>
              <a:t>Mega</a:t>
            </a:r>
          </a:p>
          <a:p>
            <a:pPr algn="ctr"/>
            <a:r>
              <a:rPr lang="en-US" altLang="en-US" sz="1800" i="0"/>
              <a:t>Church</a:t>
            </a:r>
          </a:p>
        </p:txBody>
      </p:sp>
    </p:spTree>
    <p:extLst>
      <p:ext uri="{BB962C8B-B14F-4D97-AF65-F5344CB8AC3E}">
        <p14:creationId xmlns:p14="http://schemas.microsoft.com/office/powerpoint/2010/main" val="2887597746"/>
      </p:ext>
    </p:extLst>
  </p:cSld>
  <p:clrMap bg1="dk2" tx1="lt1" bg2="dk1"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Lst>
  <p:hf hdr="0" ftr="0" dt="0"/>
  <p:txStyles>
    <p:titleStyle>
      <a:lvl1pPr algn="l" rtl="0" fontAlgn="base">
        <a:spcBef>
          <a:spcPct val="0"/>
        </a:spcBef>
        <a:spcAft>
          <a:spcPct val="0"/>
        </a:spcAft>
        <a:defRPr sz="4800" b="1" kern="1200" cap="none" spc="50">
          <a:ln w="9525" cmpd="sng">
            <a:solidFill>
              <a:schemeClr val="accent1"/>
            </a:solidFill>
            <a:prstDash val="solid"/>
          </a:ln>
          <a:solidFill>
            <a:srgbClr val="70AD47">
              <a:tint val="1000"/>
            </a:srgbClr>
          </a:solidFill>
          <a:effectLst>
            <a:glow rad="38100">
              <a:schemeClr val="accent1">
                <a:alpha val="40000"/>
              </a:schemeClr>
            </a:glow>
          </a:effectLst>
          <a:latin typeface="+mj-lt"/>
          <a:ea typeface="+mj-ea"/>
          <a:cs typeface="+mj-cs"/>
        </a:defRPr>
      </a:lvl1pPr>
      <a:lvl2pPr algn="l" rtl="0" fontAlgn="base">
        <a:spcBef>
          <a:spcPct val="0"/>
        </a:spcBef>
        <a:spcAft>
          <a:spcPct val="0"/>
        </a:spcAft>
        <a:defRPr sz="4800">
          <a:solidFill>
            <a:schemeClr val="tx2"/>
          </a:solidFill>
          <a:effectLst>
            <a:outerShdw blurRad="38100" dist="38100" dir="2700000" algn="tl">
              <a:srgbClr val="000000"/>
            </a:outerShdw>
          </a:effectLst>
          <a:latin typeface="Gill Sans Ultra Bold Condensed" panose="020B0A06020104020203" pitchFamily="34" charset="0"/>
        </a:defRPr>
      </a:lvl2pPr>
      <a:lvl3pPr algn="l" rtl="0" fontAlgn="base">
        <a:spcBef>
          <a:spcPct val="0"/>
        </a:spcBef>
        <a:spcAft>
          <a:spcPct val="0"/>
        </a:spcAft>
        <a:defRPr sz="4800">
          <a:solidFill>
            <a:schemeClr val="tx2"/>
          </a:solidFill>
          <a:effectLst>
            <a:outerShdw blurRad="38100" dist="38100" dir="2700000" algn="tl">
              <a:srgbClr val="000000"/>
            </a:outerShdw>
          </a:effectLst>
          <a:latin typeface="Gill Sans Ultra Bold Condensed" panose="020B0A06020104020203" pitchFamily="34" charset="0"/>
        </a:defRPr>
      </a:lvl3pPr>
      <a:lvl4pPr algn="l" rtl="0" fontAlgn="base">
        <a:spcBef>
          <a:spcPct val="0"/>
        </a:spcBef>
        <a:spcAft>
          <a:spcPct val="0"/>
        </a:spcAft>
        <a:defRPr sz="4800">
          <a:solidFill>
            <a:schemeClr val="tx2"/>
          </a:solidFill>
          <a:effectLst>
            <a:outerShdw blurRad="38100" dist="38100" dir="2700000" algn="tl">
              <a:srgbClr val="000000"/>
            </a:outerShdw>
          </a:effectLst>
          <a:latin typeface="Gill Sans Ultra Bold Condensed" panose="020B0A06020104020203" pitchFamily="34" charset="0"/>
        </a:defRPr>
      </a:lvl4pPr>
      <a:lvl5pPr algn="l" rtl="0" fontAlgn="base">
        <a:spcBef>
          <a:spcPct val="0"/>
        </a:spcBef>
        <a:spcAft>
          <a:spcPct val="0"/>
        </a:spcAft>
        <a:defRPr sz="4800">
          <a:solidFill>
            <a:schemeClr val="tx2"/>
          </a:solidFill>
          <a:effectLst>
            <a:outerShdw blurRad="38100" dist="38100" dir="2700000" algn="tl">
              <a:srgbClr val="000000"/>
            </a:outerShdw>
          </a:effectLst>
          <a:latin typeface="Gill Sans Ultra Bold Condensed" panose="020B0A06020104020203" pitchFamily="34" charset="0"/>
        </a:defRPr>
      </a:lvl5pPr>
      <a:lvl6pPr marL="457200" algn="l" rtl="0" fontAlgn="base">
        <a:spcBef>
          <a:spcPct val="0"/>
        </a:spcBef>
        <a:spcAft>
          <a:spcPct val="0"/>
        </a:spcAft>
        <a:defRPr sz="4800">
          <a:solidFill>
            <a:schemeClr val="tx2"/>
          </a:solidFill>
          <a:effectLst>
            <a:outerShdw blurRad="38100" dist="38100" dir="2700000" algn="tl">
              <a:srgbClr val="000000"/>
            </a:outerShdw>
          </a:effectLst>
          <a:latin typeface="Gill Sans Ultra Bold Condensed" panose="020B0A06020104020203" pitchFamily="34" charset="0"/>
        </a:defRPr>
      </a:lvl6pPr>
      <a:lvl7pPr marL="914400" algn="l" rtl="0" fontAlgn="base">
        <a:spcBef>
          <a:spcPct val="0"/>
        </a:spcBef>
        <a:spcAft>
          <a:spcPct val="0"/>
        </a:spcAft>
        <a:defRPr sz="4800">
          <a:solidFill>
            <a:schemeClr val="tx2"/>
          </a:solidFill>
          <a:effectLst>
            <a:outerShdw blurRad="38100" dist="38100" dir="2700000" algn="tl">
              <a:srgbClr val="000000"/>
            </a:outerShdw>
          </a:effectLst>
          <a:latin typeface="Gill Sans Ultra Bold Condensed" panose="020B0A06020104020203" pitchFamily="34" charset="0"/>
        </a:defRPr>
      </a:lvl7pPr>
      <a:lvl8pPr marL="1371600" algn="l" rtl="0" fontAlgn="base">
        <a:spcBef>
          <a:spcPct val="0"/>
        </a:spcBef>
        <a:spcAft>
          <a:spcPct val="0"/>
        </a:spcAft>
        <a:defRPr sz="4800">
          <a:solidFill>
            <a:schemeClr val="tx2"/>
          </a:solidFill>
          <a:effectLst>
            <a:outerShdw blurRad="38100" dist="38100" dir="2700000" algn="tl">
              <a:srgbClr val="000000"/>
            </a:outerShdw>
          </a:effectLst>
          <a:latin typeface="Gill Sans Ultra Bold Condensed" panose="020B0A06020104020203" pitchFamily="34" charset="0"/>
        </a:defRPr>
      </a:lvl8pPr>
      <a:lvl9pPr marL="1828800" algn="l" rtl="0" fontAlgn="base">
        <a:spcBef>
          <a:spcPct val="0"/>
        </a:spcBef>
        <a:spcAft>
          <a:spcPct val="0"/>
        </a:spcAft>
        <a:defRPr sz="4800">
          <a:solidFill>
            <a:schemeClr val="tx2"/>
          </a:solidFill>
          <a:effectLst>
            <a:outerShdw blurRad="38100" dist="38100" dir="2700000" algn="tl">
              <a:srgbClr val="000000"/>
            </a:outerShdw>
          </a:effectLst>
          <a:latin typeface="Gill Sans Ultra Bold Condensed" panose="020B0A06020104020203" pitchFamily="34" charset="0"/>
        </a:defRPr>
      </a:lvl9pPr>
    </p:titleStyle>
    <p:bodyStyle>
      <a:lvl1pPr marL="342900" indent="-342900" algn="l" rtl="0" fontAlgn="base">
        <a:spcBef>
          <a:spcPct val="20000"/>
        </a:spcBef>
        <a:spcAft>
          <a:spcPct val="0"/>
        </a:spcAft>
        <a:buClr>
          <a:schemeClr val="tx2"/>
        </a:buClr>
        <a:buSzPct val="90000"/>
        <a:buFont typeface="Wingdings" panose="05000000000000000000" pitchFamily="2" charset="2"/>
        <a:buChar char="Ú"/>
        <a:defRPr sz="3600" kern="1200">
          <a:solidFill>
            <a:schemeClr val="tx1"/>
          </a:solidFill>
          <a:effectLst>
            <a:outerShdw blurRad="38100" dist="38100" dir="2700000" algn="tl">
              <a:srgbClr val="000000"/>
            </a:outerShdw>
          </a:effectLst>
          <a:latin typeface="Cambria Math" panose="02040503050406030204" pitchFamily="18" charset="0"/>
          <a:ea typeface="Cambria Math" panose="02040503050406030204" pitchFamily="18" charset="0"/>
          <a:cs typeface="+mn-cs"/>
        </a:defRPr>
      </a:lvl1pPr>
      <a:lvl2pPr marL="742950" indent="-285750" algn="l" rtl="0" fontAlgn="base">
        <a:spcBef>
          <a:spcPct val="20000"/>
        </a:spcBef>
        <a:spcAft>
          <a:spcPct val="0"/>
        </a:spcAft>
        <a:buChar char="–"/>
        <a:defRPr sz="3200" kern="1200">
          <a:solidFill>
            <a:schemeClr val="tx1"/>
          </a:solidFill>
          <a:effectLst>
            <a:outerShdw blurRad="38100" dist="38100" dir="2700000" algn="tl">
              <a:srgbClr val="000000"/>
            </a:outerShdw>
          </a:effectLst>
          <a:latin typeface="Cambria Math" panose="02040503050406030204" pitchFamily="18" charset="0"/>
          <a:ea typeface="Cambria Math" panose="02040503050406030204" pitchFamily="18" charset="0"/>
          <a:cs typeface="+mn-cs"/>
        </a:defRPr>
      </a:lvl2pPr>
      <a:lvl3pPr marL="1143000" indent="-228600" algn="l" rtl="0" fontAlgn="base">
        <a:spcBef>
          <a:spcPct val="20000"/>
        </a:spcBef>
        <a:spcAft>
          <a:spcPct val="0"/>
        </a:spcAft>
        <a:buChar char="•"/>
        <a:defRPr sz="2800" kern="1200">
          <a:solidFill>
            <a:schemeClr val="tx1"/>
          </a:solidFill>
          <a:effectLst>
            <a:outerShdw blurRad="38100" dist="38100" dir="2700000" algn="tl">
              <a:srgbClr val="000000"/>
            </a:outerShdw>
          </a:effectLst>
          <a:latin typeface="Cambria Math" panose="02040503050406030204" pitchFamily="18" charset="0"/>
          <a:ea typeface="Cambria Math" panose="02040503050406030204" pitchFamily="18" charset="0"/>
          <a:cs typeface="+mn-cs"/>
        </a:defRPr>
      </a:lvl3pPr>
      <a:lvl4pPr marL="1600200" indent="-228600" algn="l" rtl="0" fontAlgn="base">
        <a:spcBef>
          <a:spcPct val="20000"/>
        </a:spcBef>
        <a:spcAft>
          <a:spcPct val="0"/>
        </a:spcAft>
        <a:buChar char="–"/>
        <a:defRPr sz="2400" kern="1200">
          <a:solidFill>
            <a:schemeClr val="tx1"/>
          </a:solidFill>
          <a:effectLst>
            <a:outerShdw blurRad="38100" dist="38100" dir="2700000" algn="tl">
              <a:srgbClr val="000000"/>
            </a:outerShdw>
          </a:effectLst>
          <a:latin typeface="Cambria Math" panose="02040503050406030204" pitchFamily="18" charset="0"/>
          <a:ea typeface="Cambria Math" panose="02040503050406030204" pitchFamily="18" charset="0"/>
          <a:cs typeface="+mn-cs"/>
        </a:defRPr>
      </a:lvl4pPr>
      <a:lvl5pPr marL="2057400" indent="-228600" algn="l" rtl="0" fontAlgn="base">
        <a:spcBef>
          <a:spcPct val="20000"/>
        </a:spcBef>
        <a:spcAft>
          <a:spcPct val="0"/>
        </a:spcAft>
        <a:buChar char="•"/>
        <a:defRPr sz="2400" kern="1200">
          <a:solidFill>
            <a:schemeClr val="tx1"/>
          </a:solidFill>
          <a:effectLst>
            <a:outerShdw blurRad="38100" dist="38100" dir="2700000" algn="tl">
              <a:srgbClr val="000000"/>
            </a:outerShdw>
          </a:effectLst>
          <a:latin typeface="Cambria Math" panose="02040503050406030204" pitchFamily="18" charset="0"/>
          <a:ea typeface="Cambria Math"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6531CD3F-D2B5-4A40-A1E9-D2B2532C3954}" type="slidenum">
              <a:rPr lang="en-US" altLang="en-US" smtClean="0"/>
              <a:pPr/>
              <a:t>‹#›</a:t>
            </a:fld>
            <a:endParaRPr lang="en-US" altLang="en-US"/>
          </a:p>
        </p:txBody>
      </p:sp>
      <p:sp>
        <p:nvSpPr>
          <p:cNvPr id="7" name="Text Box 17">
            <a:extLst>
              <a:ext uri="{FF2B5EF4-FFF2-40B4-BE49-F238E27FC236}">
                <a16:creationId xmlns:a16="http://schemas.microsoft.com/office/drawing/2014/main" id="{0E27C81B-AC7F-4F76-BA34-568BB4349DF2}"/>
              </a:ext>
            </a:extLst>
          </p:cNvPr>
          <p:cNvSpPr txBox="1">
            <a:spLocks noChangeArrowheads="1"/>
          </p:cNvSpPr>
          <p:nvPr userDrawn="1"/>
        </p:nvSpPr>
        <p:spPr bwMode="auto">
          <a:xfrm>
            <a:off x="689230" y="455614"/>
            <a:ext cx="95410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800" b="1" i="0"/>
              <a:t>Modern</a:t>
            </a:r>
          </a:p>
          <a:p>
            <a:pPr algn="ctr"/>
            <a:r>
              <a:rPr lang="en-US" altLang="en-US" sz="1800" b="1" i="0"/>
              <a:t>Mega</a:t>
            </a:r>
          </a:p>
          <a:p>
            <a:pPr algn="ctr"/>
            <a:r>
              <a:rPr lang="en-US" altLang="en-US" sz="1800" i="0"/>
              <a:t>Church</a:t>
            </a:r>
          </a:p>
        </p:txBody>
      </p:sp>
    </p:spTree>
    <p:extLst>
      <p:ext uri="{BB962C8B-B14F-4D97-AF65-F5344CB8AC3E}">
        <p14:creationId xmlns:p14="http://schemas.microsoft.com/office/powerpoint/2010/main" val="95101090"/>
      </p:ext>
    </p:extLst>
  </p:cSld>
  <p:clrMap bg1="dk1" tx1="lt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Lst>
  <p:hf hdr="0" ftr="0" dt="0"/>
  <p:txStyles>
    <p:titleStyle>
      <a:lvl1pPr algn="ctr" defTabSz="1219170" rtl="0" eaLnBrk="1" latinLnBrk="0" hangingPunct="1">
        <a:spcBef>
          <a:spcPct val="0"/>
        </a:spcBef>
        <a:buNone/>
        <a:defRPr sz="5867" kern="1200">
          <a:solidFill>
            <a:srgbClr val="DBDAD5"/>
          </a:solidFill>
          <a:latin typeface="Morpheus" panose="00000400000000000000" pitchFamily="2" charset="0"/>
          <a:ea typeface="+mj-ea"/>
          <a:cs typeface="Morpheus" panose="00000400000000000000" pitchFamily="2" charset="0"/>
        </a:defRPr>
      </a:lvl1pPr>
    </p:titleStyle>
    <p:bodyStyle>
      <a:lvl1pPr marL="0" indent="0" algn="ctr" defTabSz="1219170" rtl="0" eaLnBrk="1" latinLnBrk="0" hangingPunct="1">
        <a:spcBef>
          <a:spcPct val="20000"/>
        </a:spcBef>
        <a:buFont typeface="Arial"/>
        <a:buNone/>
        <a:defRPr sz="4000" kern="1200">
          <a:solidFill>
            <a:srgbClr val="DBDAD5"/>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DBDAD5"/>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DBDAD5"/>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DBDAD5"/>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DBDAD5"/>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8"/>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10/7/2020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1018766998"/>
      </p:ext>
    </p:extLst>
  </p:cSld>
  <p:clrMap bg1="dk1" tx1="lt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Lst>
  <p:txStyles>
    <p:titleStyle>
      <a:lvl1pPr algn="ctr" defTabSz="1219170" rtl="0" eaLnBrk="1" latinLnBrk="0" hangingPunct="1">
        <a:spcBef>
          <a:spcPct val="0"/>
        </a:spcBef>
        <a:buNone/>
        <a:defRPr sz="5867" kern="1200">
          <a:solidFill>
            <a:srgbClr val="341D20"/>
          </a:solidFill>
          <a:latin typeface="Morpheus" panose="00000400000000000000" pitchFamily="2" charset="0"/>
          <a:ea typeface="+mj-ea"/>
          <a:cs typeface="Morpheus" panose="00000400000000000000" pitchFamily="2" charset="0"/>
        </a:defRPr>
      </a:lvl1pPr>
    </p:titleStyle>
    <p:bodyStyle>
      <a:lvl1pPr marL="0" indent="0" algn="ctr" defTabSz="1219170" rtl="0" eaLnBrk="1" latinLnBrk="0" hangingPunct="1">
        <a:spcBef>
          <a:spcPct val="20000"/>
        </a:spcBef>
        <a:buFont typeface="Arial"/>
        <a:buNone/>
        <a:defRPr sz="4000" kern="1200">
          <a:solidFill>
            <a:srgbClr val="341D20"/>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341D20"/>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341D20"/>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341D20"/>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341D20"/>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10/7/2020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959330673"/>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Lst>
  <p:txStyles>
    <p:titleStyle>
      <a:lvl1pPr algn="ctr" defTabSz="1219170" rtl="0" eaLnBrk="1" latinLnBrk="0" hangingPunct="1">
        <a:spcBef>
          <a:spcPct val="0"/>
        </a:spcBef>
        <a:buNone/>
        <a:defRPr sz="5867" kern="1200">
          <a:solidFill>
            <a:schemeClr val="accent2"/>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chemeClr val="tx2"/>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2"/>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2"/>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2"/>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2"/>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8"/>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10/7/2020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1300314967"/>
      </p:ext>
    </p:extLst>
  </p:cSld>
  <p:clrMap bg1="dk1" tx1="lt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Lst>
  <p:txStyles>
    <p:titleStyle>
      <a:lvl1pPr algn="ctr" defTabSz="1219170" rtl="0" eaLnBrk="1" latinLnBrk="0" hangingPunct="1">
        <a:spcBef>
          <a:spcPct val="0"/>
        </a:spcBef>
        <a:buNone/>
        <a:defRPr sz="5867" kern="1200">
          <a:solidFill>
            <a:schemeClr val="bg1"/>
          </a:solidFill>
          <a:latin typeface="Cinzel Decorative" panose="00000500000000000000" pitchFamily="2" charset="0"/>
          <a:ea typeface="+mj-ea"/>
          <a:cs typeface="Cinzel Decorative" panose="00000500000000000000" pitchFamily="2" charset="0"/>
        </a:defRPr>
      </a:lvl1pPr>
    </p:titleStyle>
    <p:bodyStyle>
      <a:lvl1pPr marL="0" indent="0" algn="ctr" defTabSz="1219170" rtl="0" eaLnBrk="1" latinLnBrk="0" hangingPunct="1">
        <a:spcBef>
          <a:spcPct val="20000"/>
        </a:spcBef>
        <a:buFont typeface="Arial"/>
        <a:buNone/>
        <a:defRPr sz="4000" kern="1200">
          <a:solidFill>
            <a:schemeClr val="bg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bg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bg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bg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bg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news.gallup.com/poll/1690/religion.aspx"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a:extLst>
              <a:ext uri="{FF2B5EF4-FFF2-40B4-BE49-F238E27FC236}">
                <a16:creationId xmlns:a16="http://schemas.microsoft.com/office/drawing/2014/main" id="{2543434F-CA9A-43E7-B5EC-A795E36A1FCE}"/>
              </a:ext>
            </a:extLst>
          </p:cNvPr>
          <p:cNvSpPr>
            <a:spLocks noGrp="1" noChangeArrowheads="1"/>
          </p:cNvSpPr>
          <p:nvPr>
            <p:ph type="subTitle" idx="1"/>
          </p:nvPr>
        </p:nvSpPr>
        <p:spPr>
          <a:xfrm>
            <a:off x="1828800" y="6096000"/>
            <a:ext cx="8534400" cy="609600"/>
          </a:xfrm>
        </p:spPr>
        <p:txBody>
          <a:bodyPr/>
          <a:lstStyle/>
          <a:p>
            <a:r>
              <a:rPr lang="en-US" altLang="en-US" cap="small" spc="600" dirty="0"/>
              <a:t>An Examination</a:t>
            </a:r>
          </a:p>
        </p:txBody>
      </p:sp>
      <p:pic>
        <p:nvPicPr>
          <p:cNvPr id="3" name="Picture 2">
            <a:extLst>
              <a:ext uri="{FF2B5EF4-FFF2-40B4-BE49-F238E27FC236}">
                <a16:creationId xmlns:a16="http://schemas.microsoft.com/office/drawing/2014/main" id="{BD2255EA-3DD1-42CA-AE70-D251D720990B}"/>
              </a:ext>
            </a:extLst>
          </p:cNvPr>
          <p:cNvPicPr>
            <a:picLocks noChangeAspect="1"/>
          </p:cNvPicPr>
          <p:nvPr/>
        </p:nvPicPr>
        <p:blipFill>
          <a:blip r:embed="rId3"/>
          <a:stretch>
            <a:fillRect/>
          </a:stretch>
        </p:blipFill>
        <p:spPr>
          <a:xfrm>
            <a:off x="913951" y="3657600"/>
            <a:ext cx="10364098" cy="25910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79E1DCF-58D2-4856-9755-EBB665A2F68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ADE329-E3FC-45B6-9C2B-D0429EF525DB}"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75778" name="Rectangle 2">
            <a:extLst>
              <a:ext uri="{FF2B5EF4-FFF2-40B4-BE49-F238E27FC236}">
                <a16:creationId xmlns:a16="http://schemas.microsoft.com/office/drawing/2014/main" id="{A5298A95-5948-4919-BAC4-834A4F783BD5}"/>
              </a:ext>
            </a:extLst>
          </p:cNvPr>
          <p:cNvSpPr>
            <a:spLocks noGrp="1" noChangeArrowheads="1"/>
          </p:cNvSpPr>
          <p:nvPr>
            <p:ph type="title"/>
          </p:nvPr>
        </p:nvSpPr>
        <p:spPr/>
        <p:txBody>
          <a:bodyPr/>
          <a:lstStyle/>
          <a:p>
            <a:r>
              <a:rPr lang="en-US" altLang="en-US" sz="4400"/>
              <a:t>Some Good Components of the C.G.M.</a:t>
            </a:r>
          </a:p>
        </p:txBody>
      </p:sp>
      <p:sp>
        <p:nvSpPr>
          <p:cNvPr id="75779" name="Rectangle 3">
            <a:extLst>
              <a:ext uri="{FF2B5EF4-FFF2-40B4-BE49-F238E27FC236}">
                <a16:creationId xmlns:a16="http://schemas.microsoft.com/office/drawing/2014/main" id="{EDBE874D-AEEE-4622-BF4E-B57DEC9CD591}"/>
              </a:ext>
            </a:extLst>
          </p:cNvPr>
          <p:cNvSpPr>
            <a:spLocks noGrp="1" noChangeArrowheads="1"/>
          </p:cNvSpPr>
          <p:nvPr>
            <p:ph type="body" idx="1"/>
          </p:nvPr>
        </p:nvSpPr>
        <p:spPr>
          <a:xfrm>
            <a:off x="3048000" y="2133600"/>
            <a:ext cx="7620000" cy="4724400"/>
          </a:xfrm>
        </p:spPr>
        <p:txBody>
          <a:bodyPr/>
          <a:lstStyle/>
          <a:p>
            <a:pPr>
              <a:lnSpc>
                <a:spcPct val="80000"/>
              </a:lnSpc>
            </a:pPr>
            <a:r>
              <a:rPr lang="en-US" altLang="en-US"/>
              <a:t>integrating new converts into the work and life of the church</a:t>
            </a:r>
          </a:p>
          <a:p>
            <a:pPr lvl="1">
              <a:lnSpc>
                <a:spcPct val="80000"/>
              </a:lnSpc>
            </a:pPr>
            <a:r>
              <a:rPr lang="en-US" altLang="en-US"/>
              <a:t>members should have close relationships</a:t>
            </a:r>
          </a:p>
          <a:p>
            <a:pPr lvl="1">
              <a:lnSpc>
                <a:spcPct val="80000"/>
              </a:lnSpc>
            </a:pPr>
            <a:r>
              <a:rPr lang="en-US" altLang="en-US"/>
              <a:t>Acts 2:44-47</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animEffect transition="in" filter="fade">
                                      <p:cBhvr>
                                        <p:cTn id="7" dur="1000"/>
                                        <p:tgtEl>
                                          <p:spTgt spid="75779">
                                            <p:txEl>
                                              <p:pRg st="0" end="0"/>
                                            </p:txEl>
                                          </p:spTgt>
                                        </p:tgtEl>
                                      </p:cBhvr>
                                    </p:animEffect>
                                    <p:anim calcmode="lin" valueType="num">
                                      <p:cBhvr>
                                        <p:cTn id="8" dur="1000" fill="hold"/>
                                        <p:tgtEl>
                                          <p:spTgt spid="7577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5779">
                                            <p:txEl>
                                              <p:pRg st="0" end="0"/>
                                            </p:txEl>
                                          </p:spTgt>
                                        </p:tgtEl>
                                        <p:attrNameLst>
                                          <p:attrName>ppt_y</p:attrName>
                                        </p:attrNameLst>
                                      </p:cBhvr>
                                      <p:tavLst>
                                        <p:tav tm="0">
                                          <p:val>
                                            <p:strVal val="#ppt_y-.1"/>
                                          </p:val>
                                        </p:tav>
                                        <p:tav tm="100000">
                                          <p:val>
                                            <p:strVal val="#ppt_y"/>
                                          </p:val>
                                        </p:tav>
                                      </p:tavLst>
                                    </p:anim>
                                  </p:childTnLst>
                                </p:cTn>
                              </p:par>
                            </p:childTnLst>
                          </p:cTn>
                        </p:par>
                        <p:par>
                          <p:cTn id="10" fill="hold" nodeType="withGroup">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75779">
                                            <p:txEl>
                                              <p:pRg st="1" end="1"/>
                                            </p:txEl>
                                          </p:spTgt>
                                        </p:tgtEl>
                                        <p:attrNameLst>
                                          <p:attrName>style.visibility</p:attrName>
                                        </p:attrNameLst>
                                      </p:cBhvr>
                                      <p:to>
                                        <p:strVal val="visible"/>
                                      </p:to>
                                    </p:set>
                                    <p:animEffect transition="in" filter="fade">
                                      <p:cBhvr>
                                        <p:cTn id="13" dur="1000"/>
                                        <p:tgtEl>
                                          <p:spTgt spid="75779">
                                            <p:txEl>
                                              <p:pRg st="1" end="1"/>
                                            </p:txEl>
                                          </p:spTgt>
                                        </p:tgtEl>
                                      </p:cBhvr>
                                    </p:animEffect>
                                    <p:anim calcmode="lin" valueType="num">
                                      <p:cBhvr>
                                        <p:cTn id="14" dur="1000" fill="hold"/>
                                        <p:tgtEl>
                                          <p:spTgt spid="75779">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75779">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75779">
                                            <p:txEl>
                                              <p:pRg st="2" end="2"/>
                                            </p:txEl>
                                          </p:spTgt>
                                        </p:tgtEl>
                                        <p:attrNameLst>
                                          <p:attrName>style.visibility</p:attrName>
                                        </p:attrNameLst>
                                      </p:cBhvr>
                                      <p:to>
                                        <p:strVal val="visible"/>
                                      </p:to>
                                    </p:set>
                                    <p:animEffect transition="in" filter="fade">
                                      <p:cBhvr>
                                        <p:cTn id="19" dur="1000"/>
                                        <p:tgtEl>
                                          <p:spTgt spid="75779">
                                            <p:txEl>
                                              <p:pRg st="2" end="2"/>
                                            </p:txEl>
                                          </p:spTgt>
                                        </p:tgtEl>
                                      </p:cBhvr>
                                    </p:animEffect>
                                    <p:anim calcmode="lin" valueType="num">
                                      <p:cBhvr>
                                        <p:cTn id="20" dur="1000" fill="hold"/>
                                        <p:tgtEl>
                                          <p:spTgt spid="75779">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7577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94DF52A8-F865-4097-83E3-095E514933E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FBEBBF-687F-4D90-B610-F104B9DCFB82}"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77826" name="Rectangle 2">
            <a:extLst>
              <a:ext uri="{FF2B5EF4-FFF2-40B4-BE49-F238E27FC236}">
                <a16:creationId xmlns:a16="http://schemas.microsoft.com/office/drawing/2014/main" id="{AFD96F60-D256-47F0-9F20-A503475AC01B}"/>
              </a:ext>
            </a:extLst>
          </p:cNvPr>
          <p:cNvSpPr>
            <a:spLocks noGrp="1" noChangeArrowheads="1"/>
          </p:cNvSpPr>
          <p:nvPr>
            <p:ph type="title"/>
          </p:nvPr>
        </p:nvSpPr>
        <p:spPr/>
        <p:txBody>
          <a:bodyPr/>
          <a:lstStyle/>
          <a:p>
            <a:r>
              <a:rPr lang="en-US" altLang="en-US" sz="4400"/>
              <a:t>Some Good Components of the C.G.M.</a:t>
            </a:r>
          </a:p>
        </p:txBody>
      </p:sp>
      <p:sp>
        <p:nvSpPr>
          <p:cNvPr id="77827" name="Rectangle 3">
            <a:extLst>
              <a:ext uri="{FF2B5EF4-FFF2-40B4-BE49-F238E27FC236}">
                <a16:creationId xmlns:a16="http://schemas.microsoft.com/office/drawing/2014/main" id="{4B972A53-923A-49BB-B6C5-0C731B60BBF6}"/>
              </a:ext>
            </a:extLst>
          </p:cNvPr>
          <p:cNvSpPr>
            <a:spLocks noGrp="1" noChangeArrowheads="1"/>
          </p:cNvSpPr>
          <p:nvPr>
            <p:ph type="body" idx="1"/>
          </p:nvPr>
        </p:nvSpPr>
        <p:spPr>
          <a:xfrm>
            <a:off x="3048000" y="2133600"/>
            <a:ext cx="7620000" cy="4724400"/>
          </a:xfrm>
        </p:spPr>
        <p:txBody>
          <a:bodyPr/>
          <a:lstStyle/>
          <a:p>
            <a:pPr>
              <a:lnSpc>
                <a:spcPct val="80000"/>
              </a:lnSpc>
            </a:pPr>
            <a:r>
              <a:rPr lang="en-US" altLang="en-US" dirty="0"/>
              <a:t>keep up the physical surroundings of the building</a:t>
            </a:r>
          </a:p>
          <a:p>
            <a:pPr lvl="1">
              <a:lnSpc>
                <a:spcPct val="80000"/>
              </a:lnSpc>
            </a:pPr>
            <a:r>
              <a:rPr lang="en-US" altLang="en-US" dirty="0"/>
              <a:t>classrooms</a:t>
            </a:r>
          </a:p>
          <a:p>
            <a:pPr lvl="1">
              <a:lnSpc>
                <a:spcPct val="80000"/>
              </a:lnSpc>
            </a:pPr>
            <a:r>
              <a:rPr lang="en-US" altLang="en-US" dirty="0"/>
              <a:t>landscape</a:t>
            </a:r>
          </a:p>
          <a:p>
            <a:pPr lvl="1">
              <a:lnSpc>
                <a:spcPct val="80000"/>
              </a:lnSpc>
            </a:pPr>
            <a:r>
              <a:rPr lang="en-US" altLang="en-US" dirty="0"/>
              <a:t>professional look</a:t>
            </a:r>
          </a:p>
          <a:p>
            <a:pPr lvl="1">
              <a:lnSpc>
                <a:spcPct val="80000"/>
              </a:lnSpc>
            </a:pPr>
            <a:r>
              <a:rPr lang="en-US" altLang="en-US" dirty="0"/>
              <a:t>would my home or business be suitable if it is in the same shape as the house of prayer (Hag. 1:3-11)?</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7827">
                                            <p:txEl>
                                              <p:pRg st="1" end="1"/>
                                            </p:txEl>
                                          </p:spTgt>
                                        </p:tgtEl>
                                        <p:attrNameLst>
                                          <p:attrName>style.visibility</p:attrName>
                                        </p:attrNameLst>
                                      </p:cBhvr>
                                      <p:to>
                                        <p:strVal val="visible"/>
                                      </p:to>
                                    </p:set>
                                    <p:animEffect transition="in" filter="fade">
                                      <p:cBhvr>
                                        <p:cTn id="7" dur="1000"/>
                                        <p:tgtEl>
                                          <p:spTgt spid="77827">
                                            <p:txEl>
                                              <p:pRg st="1" end="1"/>
                                            </p:txEl>
                                          </p:spTgt>
                                        </p:tgtEl>
                                      </p:cBhvr>
                                    </p:animEffect>
                                    <p:anim calcmode="lin" valueType="num">
                                      <p:cBhvr>
                                        <p:cTn id="8" dur="1000" fill="hold"/>
                                        <p:tgtEl>
                                          <p:spTgt spid="7782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7827">
                                            <p:txEl>
                                              <p:pRg st="1" end="1"/>
                                            </p:txEl>
                                          </p:spTgt>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77827">
                                            <p:txEl>
                                              <p:pRg st="2" end="2"/>
                                            </p:txEl>
                                          </p:spTgt>
                                        </p:tgtEl>
                                        <p:attrNameLst>
                                          <p:attrName>style.visibility</p:attrName>
                                        </p:attrNameLst>
                                      </p:cBhvr>
                                      <p:to>
                                        <p:strVal val="visible"/>
                                      </p:to>
                                    </p:set>
                                    <p:animEffect transition="in" filter="fade">
                                      <p:cBhvr>
                                        <p:cTn id="13" dur="1000"/>
                                        <p:tgtEl>
                                          <p:spTgt spid="77827">
                                            <p:txEl>
                                              <p:pRg st="2" end="2"/>
                                            </p:txEl>
                                          </p:spTgt>
                                        </p:tgtEl>
                                      </p:cBhvr>
                                    </p:animEffect>
                                    <p:anim calcmode="lin" valueType="num">
                                      <p:cBhvr>
                                        <p:cTn id="14" dur="1000" fill="hold"/>
                                        <p:tgtEl>
                                          <p:spTgt spid="77827">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77827">
                                            <p:txEl>
                                              <p:pRg st="2" end="2"/>
                                            </p:txEl>
                                          </p:spTgt>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77827">
                                            <p:txEl>
                                              <p:pRg st="3" end="3"/>
                                            </p:txEl>
                                          </p:spTgt>
                                        </p:tgtEl>
                                        <p:attrNameLst>
                                          <p:attrName>style.visibility</p:attrName>
                                        </p:attrNameLst>
                                      </p:cBhvr>
                                      <p:to>
                                        <p:strVal val="visible"/>
                                      </p:to>
                                    </p:set>
                                    <p:animEffect transition="in" filter="fade">
                                      <p:cBhvr>
                                        <p:cTn id="19" dur="1000"/>
                                        <p:tgtEl>
                                          <p:spTgt spid="77827">
                                            <p:txEl>
                                              <p:pRg st="3" end="3"/>
                                            </p:txEl>
                                          </p:spTgt>
                                        </p:tgtEl>
                                      </p:cBhvr>
                                    </p:animEffect>
                                    <p:anim calcmode="lin" valueType="num">
                                      <p:cBhvr>
                                        <p:cTn id="20" dur="1000" fill="hold"/>
                                        <p:tgtEl>
                                          <p:spTgt spid="77827">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77827">
                                            <p:txEl>
                                              <p:pRg st="3" end="3"/>
                                            </p:txEl>
                                          </p:spTgt>
                                        </p:tgtEl>
                                        <p:attrNameLst>
                                          <p:attrName>ppt_y</p:attrName>
                                        </p:attrNameLst>
                                      </p:cBhvr>
                                      <p:tavLst>
                                        <p:tav tm="0">
                                          <p:val>
                                            <p:strVal val="#ppt_y-.1"/>
                                          </p:val>
                                        </p:tav>
                                        <p:tav tm="100000">
                                          <p:val>
                                            <p:strVal val="#ppt_y"/>
                                          </p:val>
                                        </p:tav>
                                      </p:tavLst>
                                    </p:anim>
                                  </p:childTnLst>
                                </p:cTn>
                              </p:par>
                            </p:childTnLst>
                          </p:cTn>
                        </p:par>
                        <p:par>
                          <p:cTn id="22" fill="hold" nodeType="withGroup">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77827">
                                            <p:txEl>
                                              <p:pRg st="4" end="4"/>
                                            </p:txEl>
                                          </p:spTgt>
                                        </p:tgtEl>
                                        <p:attrNameLst>
                                          <p:attrName>style.visibility</p:attrName>
                                        </p:attrNameLst>
                                      </p:cBhvr>
                                      <p:to>
                                        <p:strVal val="visible"/>
                                      </p:to>
                                    </p:set>
                                    <p:animEffect transition="in" filter="fade">
                                      <p:cBhvr>
                                        <p:cTn id="25" dur="1000"/>
                                        <p:tgtEl>
                                          <p:spTgt spid="77827">
                                            <p:txEl>
                                              <p:pRg st="4" end="4"/>
                                            </p:txEl>
                                          </p:spTgt>
                                        </p:tgtEl>
                                      </p:cBhvr>
                                    </p:animEffect>
                                    <p:anim calcmode="lin" valueType="num">
                                      <p:cBhvr>
                                        <p:cTn id="26" dur="1000" fill="hold"/>
                                        <p:tgtEl>
                                          <p:spTgt spid="77827">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7782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6">
            <a:extLst>
              <a:ext uri="{FF2B5EF4-FFF2-40B4-BE49-F238E27FC236}">
                <a16:creationId xmlns:a16="http://schemas.microsoft.com/office/drawing/2014/main" id="{562BC46B-F8F6-4A10-90CA-0672A4074B14}"/>
              </a:ext>
            </a:extLst>
          </p:cNvPr>
          <p:cNvSpPr>
            <a:spLocks noGrp="1" noChangeArrowheads="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76263E-7611-4A29-AA26-057D865AED9B}"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79876" name="Rectangle 4">
            <a:extLst>
              <a:ext uri="{FF2B5EF4-FFF2-40B4-BE49-F238E27FC236}">
                <a16:creationId xmlns:a16="http://schemas.microsoft.com/office/drawing/2014/main" id="{D96B6F5E-E888-425F-9088-B9C3DA17530E}"/>
              </a:ext>
            </a:extLst>
          </p:cNvPr>
          <p:cNvSpPr>
            <a:spLocks noGrp="1" noChangeArrowheads="1"/>
          </p:cNvSpPr>
          <p:nvPr>
            <p:ph type="ctrTitle"/>
          </p:nvPr>
        </p:nvSpPr>
        <p:spPr/>
        <p:txBody>
          <a:bodyPr/>
          <a:lstStyle/>
          <a:p>
            <a:r>
              <a:rPr lang="en-US" altLang="en-US" sz="4800"/>
              <a:t>The Dangers of the Church Growth Movement</a:t>
            </a:r>
          </a:p>
        </p:txBody>
      </p:sp>
      <p:sp>
        <p:nvSpPr>
          <p:cNvPr id="79877" name="Rectangle 5">
            <a:extLst>
              <a:ext uri="{FF2B5EF4-FFF2-40B4-BE49-F238E27FC236}">
                <a16:creationId xmlns:a16="http://schemas.microsoft.com/office/drawing/2014/main" id="{8C7F721B-F2A4-412A-81CF-16003AFC63E3}"/>
              </a:ext>
            </a:extLst>
          </p:cNvPr>
          <p:cNvSpPr>
            <a:spLocks noGrp="1" noChangeArrowheads="1"/>
          </p:cNvSpPr>
          <p:nvPr>
            <p:ph type="subTitle" idx="1"/>
          </p:nvPr>
        </p:nvSpPr>
        <p:spPr/>
        <p:txBody>
          <a:bodyPr/>
          <a:lstStyle/>
          <a:p>
            <a:r>
              <a:rPr lang="en-US" altLang="en-US"/>
              <a:t>Satan’s Sweet Subtleties</a:t>
            </a:r>
          </a:p>
        </p:txBody>
      </p:sp>
    </p:spTree>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97AD1D8F-86E2-4CBB-8743-159DB2CD658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0CCE37A-DC9A-4172-933B-97ABC2B5D1BA}"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81927" name="Rectangle 7">
            <a:extLst>
              <a:ext uri="{FF2B5EF4-FFF2-40B4-BE49-F238E27FC236}">
                <a16:creationId xmlns:a16="http://schemas.microsoft.com/office/drawing/2014/main" id="{5AA825AB-25AC-452F-A7B0-B4DE534AE537}"/>
              </a:ext>
            </a:extLst>
          </p:cNvPr>
          <p:cNvSpPr>
            <a:spLocks noGrp="1" noChangeArrowheads="1"/>
          </p:cNvSpPr>
          <p:nvPr>
            <p:ph type="title"/>
          </p:nvPr>
        </p:nvSpPr>
        <p:spPr/>
        <p:txBody>
          <a:bodyPr/>
          <a:lstStyle/>
          <a:p>
            <a:r>
              <a:rPr lang="en-US" altLang="en-US" dirty="0"/>
              <a:t>Dangers</a:t>
            </a:r>
          </a:p>
        </p:txBody>
      </p:sp>
      <p:sp>
        <p:nvSpPr>
          <p:cNvPr id="81925" name="Rectangle 5">
            <a:extLst>
              <a:ext uri="{FF2B5EF4-FFF2-40B4-BE49-F238E27FC236}">
                <a16:creationId xmlns:a16="http://schemas.microsoft.com/office/drawing/2014/main" id="{DB38D59D-99A4-4F60-B2FB-8BC88068F183}"/>
              </a:ext>
            </a:extLst>
          </p:cNvPr>
          <p:cNvSpPr>
            <a:spLocks noGrp="1" noChangeArrowheads="1"/>
          </p:cNvSpPr>
          <p:nvPr>
            <p:ph type="body" idx="1"/>
          </p:nvPr>
        </p:nvSpPr>
        <p:spPr/>
        <p:txBody>
          <a:bodyPr/>
          <a:lstStyle/>
          <a:p>
            <a:r>
              <a:rPr lang="en-US" altLang="en-US" b="1" dirty="0">
                <a:latin typeface="Trebuchet MS" panose="020B0603020202020204" pitchFamily="34" charset="0"/>
              </a:rPr>
              <a:t>letting the world set the agenda for the church</a:t>
            </a:r>
          </a:p>
          <a:p>
            <a:pPr lvl="1"/>
            <a:r>
              <a:rPr lang="en-US" altLang="en-US" b="1" dirty="0">
                <a:latin typeface="Trebuchet MS" panose="020B0603020202020204" pitchFamily="34" charset="0"/>
              </a:rPr>
              <a:t>giving the world what it wants</a:t>
            </a:r>
          </a:p>
          <a:p>
            <a:pPr lvl="1"/>
            <a:r>
              <a:rPr lang="en-US" altLang="en-US" b="1" dirty="0">
                <a:latin typeface="Trebuchet MS" panose="020B0603020202020204" pitchFamily="34" charset="0"/>
              </a:rPr>
              <a:t>Romans 12:2</a:t>
            </a:r>
          </a:p>
          <a:p>
            <a:r>
              <a:rPr lang="en-US" altLang="en-US" b="1" dirty="0">
                <a:latin typeface="Trebuchet MS" panose="020B0603020202020204" pitchFamily="34" charset="0"/>
              </a:rPr>
              <a:t>giving special attention to selected Scripture that deals with growth while neglecting other teachings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81927"/>
                                        </p:tgtEl>
                                      </p:cBhvr>
                                    </p:animEffect>
                                    <p:animScale>
                                      <p:cBhvr>
                                        <p:cTn id="7" dur="250" autoRev="1" fill="hold"/>
                                        <p:tgtEl>
                                          <p:spTgt spid="81927"/>
                                        </p:tgtEl>
                                      </p:cBhvr>
                                      <p:by x="105000" y="105000"/>
                                    </p:animScale>
                                  </p:childTnLst>
                                </p:cTn>
                              </p:par>
                            </p:childTnLst>
                          </p:cTn>
                        </p:par>
                        <p:par>
                          <p:cTn id="8" fill="hold" nodeType="withGroup">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81925">
                                            <p:txEl>
                                              <p:pRg st="0" end="0"/>
                                            </p:txEl>
                                          </p:spTgt>
                                        </p:tgtEl>
                                        <p:attrNameLst>
                                          <p:attrName>style.visibility</p:attrName>
                                        </p:attrNameLst>
                                      </p:cBhvr>
                                      <p:to>
                                        <p:strVal val="visible"/>
                                      </p:to>
                                    </p:set>
                                    <p:anim calcmode="lin" valueType="num">
                                      <p:cBhvr>
                                        <p:cTn id="11" dur="500" fill="hold"/>
                                        <p:tgtEl>
                                          <p:spTgt spid="8192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81925">
                                            <p:txEl>
                                              <p:pRg st="0" end="0"/>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81925">
                                            <p:txEl>
                                              <p:pRg st="1" end="1"/>
                                            </p:txEl>
                                          </p:spTgt>
                                        </p:tgtEl>
                                        <p:attrNameLst>
                                          <p:attrName>style.visibility</p:attrName>
                                        </p:attrNameLst>
                                      </p:cBhvr>
                                      <p:to>
                                        <p:strVal val="visible"/>
                                      </p:to>
                                    </p:set>
                                    <p:anim calcmode="lin" valueType="num">
                                      <p:cBhvr>
                                        <p:cTn id="16" dur="500" fill="hold"/>
                                        <p:tgtEl>
                                          <p:spTgt spid="81925">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81925">
                                            <p:txEl>
                                              <p:pRg st="1" end="1"/>
                                            </p:txEl>
                                          </p:spTgt>
                                        </p:tgtEl>
                                        <p:attrNameLst>
                                          <p:attrName>ppt_h</p:attrName>
                                        </p:attrNameLst>
                                      </p:cBhvr>
                                      <p:tavLst>
                                        <p:tav tm="0">
                                          <p:val>
                                            <p:fltVal val="0"/>
                                          </p:val>
                                        </p:tav>
                                        <p:tav tm="100000">
                                          <p:val>
                                            <p:strVal val="#ppt_h"/>
                                          </p:val>
                                        </p:tav>
                                      </p:tavLst>
                                    </p:anim>
                                  </p:childTnLst>
                                </p:cTn>
                              </p:par>
                              <p:par>
                                <p:cTn id="18" presetID="23" presetClass="entr" presetSubtype="16" fill="hold" grpId="0" nodeType="withEffect">
                                  <p:stCondLst>
                                    <p:cond delay="0"/>
                                  </p:stCondLst>
                                  <p:childTnLst>
                                    <p:set>
                                      <p:cBhvr>
                                        <p:cTn id="19" dur="1" fill="hold">
                                          <p:stCondLst>
                                            <p:cond delay="0"/>
                                          </p:stCondLst>
                                        </p:cTn>
                                        <p:tgtEl>
                                          <p:spTgt spid="81925">
                                            <p:txEl>
                                              <p:pRg st="2" end="2"/>
                                            </p:txEl>
                                          </p:spTgt>
                                        </p:tgtEl>
                                        <p:attrNameLst>
                                          <p:attrName>style.visibility</p:attrName>
                                        </p:attrNameLst>
                                      </p:cBhvr>
                                      <p:to>
                                        <p:strVal val="visible"/>
                                      </p:to>
                                    </p:set>
                                    <p:anim calcmode="lin" valueType="num">
                                      <p:cBhvr>
                                        <p:cTn id="20" dur="500" fill="hold"/>
                                        <p:tgtEl>
                                          <p:spTgt spid="81925">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8192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81925">
                                            <p:txEl>
                                              <p:pRg st="3" end="3"/>
                                            </p:txEl>
                                          </p:spTgt>
                                        </p:tgtEl>
                                        <p:attrNameLst>
                                          <p:attrName>style.visibility</p:attrName>
                                        </p:attrNameLst>
                                      </p:cBhvr>
                                      <p:to>
                                        <p:strVal val="visible"/>
                                      </p:to>
                                    </p:set>
                                    <p:anim calcmode="lin" valueType="num">
                                      <p:cBhvr>
                                        <p:cTn id="26" dur="500" fill="hold"/>
                                        <p:tgtEl>
                                          <p:spTgt spid="81925">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81925">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7" grpId="0"/>
      <p:bldP spid="81925"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4FE6228-E15A-43B2-8B68-CC620F8D381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A933159-55B5-43A0-9943-62FE89A18FCE}"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84994" name="Rectangle 2">
            <a:extLst>
              <a:ext uri="{FF2B5EF4-FFF2-40B4-BE49-F238E27FC236}">
                <a16:creationId xmlns:a16="http://schemas.microsoft.com/office/drawing/2014/main" id="{D0A4C2AE-ABE1-41FA-AA4E-AF0873E16C0A}"/>
              </a:ext>
            </a:extLst>
          </p:cNvPr>
          <p:cNvSpPr>
            <a:spLocks noGrp="1" noChangeArrowheads="1"/>
          </p:cNvSpPr>
          <p:nvPr>
            <p:ph type="title"/>
          </p:nvPr>
        </p:nvSpPr>
        <p:spPr/>
        <p:txBody>
          <a:bodyPr/>
          <a:lstStyle/>
          <a:p>
            <a:r>
              <a:rPr lang="en-US" altLang="en-US"/>
              <a:t>Dangers</a:t>
            </a:r>
          </a:p>
        </p:txBody>
      </p:sp>
      <p:sp>
        <p:nvSpPr>
          <p:cNvPr id="84995" name="Rectangle 3">
            <a:extLst>
              <a:ext uri="{FF2B5EF4-FFF2-40B4-BE49-F238E27FC236}">
                <a16:creationId xmlns:a16="http://schemas.microsoft.com/office/drawing/2014/main" id="{F1811314-4130-4ED4-8473-9E0767E8C1CC}"/>
              </a:ext>
            </a:extLst>
          </p:cNvPr>
          <p:cNvSpPr>
            <a:spLocks noGrp="1" noChangeArrowheads="1"/>
          </p:cNvSpPr>
          <p:nvPr>
            <p:ph type="body" idx="1"/>
          </p:nvPr>
        </p:nvSpPr>
        <p:spPr>
          <a:xfrm>
            <a:off x="2286000" y="1905000"/>
            <a:ext cx="9372600" cy="4953000"/>
          </a:xfrm>
        </p:spPr>
        <p:txBody>
          <a:bodyPr/>
          <a:lstStyle/>
          <a:p>
            <a:pPr>
              <a:lnSpc>
                <a:spcPct val="90000"/>
              </a:lnSpc>
            </a:pPr>
            <a:r>
              <a:rPr lang="en-US" altLang="en-US" b="1" dirty="0">
                <a:latin typeface="Trebuchet MS" panose="020B0603020202020204" pitchFamily="34" charset="0"/>
              </a:rPr>
              <a:t>tremendous emphasis on what the audience THINKS as relevant, “the audience, not the message is sovereign” </a:t>
            </a:r>
            <a:br>
              <a:rPr lang="en-US" altLang="en-US" b="1" dirty="0">
                <a:latin typeface="Trebuchet MS" panose="020B0603020202020204" pitchFamily="34" charset="0"/>
              </a:rPr>
            </a:br>
            <a:r>
              <a:rPr lang="en-US" altLang="en-US" sz="3200" b="1" dirty="0">
                <a:latin typeface="Trebuchet MS" panose="020B0603020202020204" pitchFamily="34" charset="0"/>
              </a:rPr>
              <a:t>(George </a:t>
            </a:r>
            <a:r>
              <a:rPr lang="en-US" altLang="en-US" sz="3200" b="1" dirty="0" err="1">
                <a:latin typeface="Trebuchet MS" panose="020B0603020202020204" pitchFamily="34" charset="0"/>
              </a:rPr>
              <a:t>Barna</a:t>
            </a:r>
            <a:r>
              <a:rPr lang="en-US" altLang="en-US" sz="3200" b="1" dirty="0">
                <a:latin typeface="Trebuchet MS" panose="020B0603020202020204" pitchFamily="34" charset="0"/>
              </a:rPr>
              <a:t>, </a:t>
            </a:r>
            <a:r>
              <a:rPr lang="en-US" altLang="en-US" sz="3200" b="1" i="1" dirty="0">
                <a:latin typeface="Trebuchet MS" panose="020B0603020202020204" pitchFamily="34" charset="0"/>
              </a:rPr>
              <a:t>Marketing The Church</a:t>
            </a:r>
            <a:r>
              <a:rPr lang="en-US" altLang="en-US" sz="3200" b="1" dirty="0">
                <a:latin typeface="Trebuchet MS" panose="020B0603020202020204" pitchFamily="34" charset="0"/>
              </a:rPr>
              <a:t>)</a:t>
            </a:r>
          </a:p>
          <a:p>
            <a:pPr>
              <a:lnSpc>
                <a:spcPct val="90000"/>
              </a:lnSpc>
            </a:pPr>
            <a:r>
              <a:rPr lang="en-US" altLang="en-US" dirty="0">
                <a:latin typeface="Trebuchet MS" panose="020B0603020202020204" pitchFamily="34" charset="0"/>
              </a:rPr>
              <a:t>“In fact, it is possible to be so relevant that one becomes irrelevant because you are merely telling people what they already know, and not what they need to hear” </a:t>
            </a:r>
            <a:endParaRPr lang="en-US" altLang="en-US" b="1" dirty="0">
              <a:latin typeface="Trebuchet MS" panose="020B0603020202020204" pitchFamily="34" charset="0"/>
            </a:endParaRPr>
          </a:p>
          <a:p>
            <a:pPr marL="0" indent="0" algn="r">
              <a:lnSpc>
                <a:spcPct val="90000"/>
              </a:lnSpc>
              <a:buNone/>
            </a:pPr>
            <a:r>
              <a:rPr lang="en-US" altLang="en-US" sz="2000" dirty="0">
                <a:effectLst/>
                <a:latin typeface="Trebuchet MS" panose="020B0603020202020204" pitchFamily="34" charset="0"/>
              </a:rPr>
              <a:t>-Kirk </a:t>
            </a:r>
            <a:r>
              <a:rPr lang="en-US" altLang="en-US" sz="2000" dirty="0" err="1">
                <a:effectLst/>
                <a:latin typeface="Trebuchet MS" panose="020B0603020202020204" pitchFamily="34" charset="0"/>
              </a:rPr>
              <a:t>Wellum</a:t>
            </a:r>
            <a:r>
              <a:rPr lang="en-US" altLang="en-US" sz="2000" dirty="0">
                <a:effectLst/>
                <a:latin typeface="Trebuchet MS" panose="020B0603020202020204" pitchFamily="34" charset="0"/>
              </a:rPr>
              <a:t>, </a:t>
            </a:r>
            <a:r>
              <a:rPr lang="en-US" altLang="en-US" sz="2000" i="1" dirty="0">
                <a:effectLst/>
                <a:latin typeface="Trebuchet MS" panose="020B0603020202020204" pitchFamily="34" charset="0"/>
              </a:rPr>
              <a:t>An Evaluation of the Church Growth Movement</a:t>
            </a:r>
            <a:endParaRPr lang="en-US" altLang="en-US" sz="2800" dirty="0">
              <a:effectLst/>
              <a:latin typeface="Trebuchet MS" panose="020B0603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4995">
                                            <p:txEl>
                                              <p:pRg st="1" end="1"/>
                                            </p:txEl>
                                          </p:spTgt>
                                        </p:tgtEl>
                                        <p:attrNameLst>
                                          <p:attrName>style.visibility</p:attrName>
                                        </p:attrNameLst>
                                      </p:cBhvr>
                                      <p:to>
                                        <p:strVal val="visible"/>
                                      </p:to>
                                    </p:set>
                                    <p:animEffect transition="in" filter="dissolve">
                                      <p:cBhvr>
                                        <p:cTn id="7" dur="500"/>
                                        <p:tgtEl>
                                          <p:spTgt spid="84995">
                                            <p:txEl>
                                              <p:pRg st="1" end="1"/>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4995">
                                            <p:txEl>
                                              <p:pRg st="2" end="2"/>
                                            </p:txEl>
                                          </p:spTgt>
                                        </p:tgtEl>
                                        <p:attrNameLst>
                                          <p:attrName>style.visibility</p:attrName>
                                        </p:attrNameLst>
                                      </p:cBhvr>
                                      <p:to>
                                        <p:strVal val="visible"/>
                                      </p:to>
                                    </p:set>
                                    <p:animEffect transition="in" filter="dissolve">
                                      <p:cBhvr>
                                        <p:cTn id="11" dur="500"/>
                                        <p:tgtEl>
                                          <p:spTgt spid="849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C51BE1FA-04B4-4FC7-A108-FF00429073A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1EE6AA-ECCB-4459-8F9A-5DB33BDCE02E}"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86018" name="Rectangle 2">
            <a:extLst>
              <a:ext uri="{FF2B5EF4-FFF2-40B4-BE49-F238E27FC236}">
                <a16:creationId xmlns:a16="http://schemas.microsoft.com/office/drawing/2014/main" id="{28CA02CC-0420-4A5C-A4D3-38A7FEDF1C1D}"/>
              </a:ext>
            </a:extLst>
          </p:cNvPr>
          <p:cNvSpPr>
            <a:spLocks noGrp="1" noChangeArrowheads="1"/>
          </p:cNvSpPr>
          <p:nvPr>
            <p:ph type="title"/>
          </p:nvPr>
        </p:nvSpPr>
        <p:spPr/>
        <p:txBody>
          <a:bodyPr/>
          <a:lstStyle/>
          <a:p>
            <a:r>
              <a:rPr lang="en-US" altLang="en-US"/>
              <a:t>Dangers</a:t>
            </a:r>
          </a:p>
        </p:txBody>
      </p:sp>
      <p:sp>
        <p:nvSpPr>
          <p:cNvPr id="86019" name="Rectangle 3">
            <a:extLst>
              <a:ext uri="{FF2B5EF4-FFF2-40B4-BE49-F238E27FC236}">
                <a16:creationId xmlns:a16="http://schemas.microsoft.com/office/drawing/2014/main" id="{25CA3518-DC53-45BE-A5F4-7B6C8C20E75F}"/>
              </a:ext>
            </a:extLst>
          </p:cNvPr>
          <p:cNvSpPr>
            <a:spLocks noGrp="1" noChangeArrowheads="1"/>
          </p:cNvSpPr>
          <p:nvPr>
            <p:ph type="body" idx="1"/>
          </p:nvPr>
        </p:nvSpPr>
        <p:spPr>
          <a:xfrm>
            <a:off x="2286000" y="1600200"/>
            <a:ext cx="9144000" cy="4953000"/>
          </a:xfrm>
        </p:spPr>
        <p:txBody>
          <a:bodyPr/>
          <a:lstStyle/>
          <a:p>
            <a:r>
              <a:rPr lang="en-US" altLang="en-US" dirty="0">
                <a:latin typeface="Trebuchet MS" panose="020B0603020202020204" pitchFamily="34" charset="0"/>
              </a:rPr>
              <a:t>whatever “works” is “right”</a:t>
            </a:r>
          </a:p>
          <a:p>
            <a:pPr lvl="1"/>
            <a:r>
              <a:rPr lang="en-US" altLang="en-US" dirty="0">
                <a:latin typeface="Trebuchet MS" panose="020B0603020202020204" pitchFamily="34" charset="0"/>
              </a:rPr>
              <a:t>success is not always measured numerically (i.e., Noah, 1 Pet. 3:20; 2 Pet. 2:5)</a:t>
            </a:r>
          </a:p>
          <a:p>
            <a:pPr lvl="1"/>
            <a:r>
              <a:rPr lang="en-US" altLang="en-US" dirty="0">
                <a:latin typeface="Trebuchet MS" panose="020B0603020202020204" pitchFamily="34" charset="0"/>
              </a:rPr>
              <a:t>what is “right” is what “works” in eternity</a:t>
            </a:r>
          </a:p>
          <a:p>
            <a:pPr lvl="1"/>
            <a:r>
              <a:rPr lang="en-US" altLang="en-US" dirty="0">
                <a:latin typeface="Trebuchet MS" panose="020B0603020202020204" pitchFamily="34" charset="0"/>
              </a:rPr>
              <a:t>“growth for growth’s sake is cancer”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6019">
                                            <p:txEl>
                                              <p:pRg st="3" end="3"/>
                                            </p:txEl>
                                          </p:spTgt>
                                        </p:tgtEl>
                                        <p:attrNameLst>
                                          <p:attrName>style.visibility</p:attrName>
                                        </p:attrNameLst>
                                      </p:cBhvr>
                                      <p:to>
                                        <p:strVal val="visible"/>
                                      </p:to>
                                    </p:set>
                                    <p:anim calcmode="lin" valueType="num">
                                      <p:cBhvr>
                                        <p:cTn id="7" dur="500" fill="hold"/>
                                        <p:tgtEl>
                                          <p:spTgt spid="86019">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86019">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CC2E199-685F-4207-AB16-85EA02E1A11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8E2034-8380-4F27-97D3-931FFDD780D7}"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89090" name="Rectangle 2">
            <a:extLst>
              <a:ext uri="{FF2B5EF4-FFF2-40B4-BE49-F238E27FC236}">
                <a16:creationId xmlns:a16="http://schemas.microsoft.com/office/drawing/2014/main" id="{14CC08A2-2FEB-4B12-9731-508B9A28CDD1}"/>
              </a:ext>
            </a:extLst>
          </p:cNvPr>
          <p:cNvSpPr>
            <a:spLocks noGrp="1" noChangeArrowheads="1"/>
          </p:cNvSpPr>
          <p:nvPr>
            <p:ph type="title"/>
          </p:nvPr>
        </p:nvSpPr>
        <p:spPr/>
        <p:txBody>
          <a:bodyPr/>
          <a:lstStyle/>
          <a:p>
            <a:r>
              <a:rPr lang="en-US" altLang="en-US"/>
              <a:t>Dangers</a:t>
            </a:r>
          </a:p>
        </p:txBody>
      </p:sp>
      <p:sp>
        <p:nvSpPr>
          <p:cNvPr id="89091" name="Rectangle 3">
            <a:extLst>
              <a:ext uri="{FF2B5EF4-FFF2-40B4-BE49-F238E27FC236}">
                <a16:creationId xmlns:a16="http://schemas.microsoft.com/office/drawing/2014/main" id="{730F1FBD-99CD-408F-A76C-B26468C2AA56}"/>
              </a:ext>
            </a:extLst>
          </p:cNvPr>
          <p:cNvSpPr>
            <a:spLocks noGrp="1" noChangeArrowheads="1"/>
          </p:cNvSpPr>
          <p:nvPr>
            <p:ph type="body" idx="1"/>
          </p:nvPr>
        </p:nvSpPr>
        <p:spPr>
          <a:xfrm>
            <a:off x="2286000" y="1600200"/>
            <a:ext cx="9372600" cy="4953000"/>
          </a:xfrm>
        </p:spPr>
        <p:txBody>
          <a:bodyPr/>
          <a:lstStyle/>
          <a:p>
            <a:pPr>
              <a:lnSpc>
                <a:spcPct val="90000"/>
              </a:lnSpc>
            </a:pPr>
            <a:r>
              <a:rPr lang="en-US" altLang="en-US" dirty="0">
                <a:latin typeface="Trebuchet MS" panose="020B0603020202020204" pitchFamily="34" charset="0"/>
              </a:rPr>
              <a:t>be a “user-friendly” church</a:t>
            </a:r>
          </a:p>
          <a:p>
            <a:pPr lvl="1">
              <a:lnSpc>
                <a:spcPct val="90000"/>
              </a:lnSpc>
            </a:pPr>
            <a:r>
              <a:rPr lang="en-US" altLang="en-US" dirty="0">
                <a:latin typeface="Trebuchet MS" panose="020B0603020202020204" pitchFamily="34" charset="0"/>
              </a:rPr>
              <a:t>the gospel has bad news for those who will not conform (2 Cor. 2:14-17)</a:t>
            </a:r>
          </a:p>
          <a:p>
            <a:pPr lvl="1">
              <a:lnSpc>
                <a:spcPct val="90000"/>
              </a:lnSpc>
            </a:pPr>
            <a:r>
              <a:rPr lang="en-US" altLang="en-US" dirty="0">
                <a:latin typeface="Trebuchet MS" panose="020B0603020202020204" pitchFamily="34" charset="0"/>
              </a:rPr>
              <a:t>There are two qualities in preaching: love and a rod (1 Cor. 4:21)</a:t>
            </a:r>
          </a:p>
          <a:p>
            <a:pPr lvl="1">
              <a:lnSpc>
                <a:spcPct val="90000"/>
              </a:lnSpc>
            </a:pPr>
            <a:r>
              <a:rPr lang="en-US" altLang="en-US" dirty="0">
                <a:latin typeface="Trebuchet MS" panose="020B0603020202020204" pitchFamily="34" charset="0"/>
              </a:rPr>
              <a:t>sorrow and an unwelcoming attitude can often exist due to sin (2 Cor. 12:20 – 13:2)</a:t>
            </a:r>
          </a:p>
          <a:p>
            <a:pPr lvl="1">
              <a:lnSpc>
                <a:spcPct val="90000"/>
              </a:lnSpc>
            </a:pPr>
            <a:r>
              <a:rPr lang="en-US" altLang="en-US" dirty="0">
                <a:latin typeface="Trebuchet MS" panose="020B0603020202020204" pitchFamily="34" charset="0"/>
              </a:rPr>
              <a:t>was the early church “user-friendly” </a:t>
            </a:r>
            <a:br>
              <a:rPr lang="en-US" altLang="en-US" dirty="0">
                <a:latin typeface="Trebuchet MS" panose="020B0603020202020204" pitchFamily="34" charset="0"/>
              </a:rPr>
            </a:br>
            <a:r>
              <a:rPr lang="en-US" altLang="en-US" dirty="0">
                <a:latin typeface="Trebuchet MS" panose="020B0603020202020204" pitchFamily="34" charset="0"/>
              </a:rPr>
              <a:t>(Acts 5:1-11)?</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90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90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90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909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90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E2A24E6-C007-490A-B81B-4A46E6C5A97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6CA83F-3CEB-4D5F-8562-D524D6441DC5}"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87042" name="Rectangle 2">
            <a:extLst>
              <a:ext uri="{FF2B5EF4-FFF2-40B4-BE49-F238E27FC236}">
                <a16:creationId xmlns:a16="http://schemas.microsoft.com/office/drawing/2014/main" id="{6DFB5D17-A8EA-464E-8CE3-789C64657F59}"/>
              </a:ext>
            </a:extLst>
          </p:cNvPr>
          <p:cNvSpPr>
            <a:spLocks noGrp="1" noChangeArrowheads="1"/>
          </p:cNvSpPr>
          <p:nvPr>
            <p:ph type="title"/>
          </p:nvPr>
        </p:nvSpPr>
        <p:spPr/>
        <p:txBody>
          <a:bodyPr/>
          <a:lstStyle/>
          <a:p>
            <a:r>
              <a:rPr lang="en-US" altLang="en-US"/>
              <a:t>Dangers</a:t>
            </a:r>
          </a:p>
        </p:txBody>
      </p:sp>
      <p:sp>
        <p:nvSpPr>
          <p:cNvPr id="87043" name="Rectangle 3">
            <a:extLst>
              <a:ext uri="{FF2B5EF4-FFF2-40B4-BE49-F238E27FC236}">
                <a16:creationId xmlns:a16="http://schemas.microsoft.com/office/drawing/2014/main" id="{B9EA7C44-15CC-42DC-9F1A-AF6B5009C19F}"/>
              </a:ext>
            </a:extLst>
          </p:cNvPr>
          <p:cNvSpPr>
            <a:spLocks noGrp="1" noChangeArrowheads="1"/>
          </p:cNvSpPr>
          <p:nvPr>
            <p:ph type="body" idx="1"/>
          </p:nvPr>
        </p:nvSpPr>
        <p:spPr>
          <a:xfrm>
            <a:off x="2286000" y="1600200"/>
            <a:ext cx="9067800" cy="5257800"/>
          </a:xfrm>
        </p:spPr>
        <p:txBody>
          <a:bodyPr/>
          <a:lstStyle/>
          <a:p>
            <a:r>
              <a:rPr lang="en-US" altLang="en-US" sz="3200" dirty="0">
                <a:latin typeface="Trebuchet MS" panose="020B0603020202020204" pitchFamily="34" charset="0"/>
              </a:rPr>
              <a:t>overemphasis on “perking” attendance and catering to the unbelieving visitor</a:t>
            </a:r>
          </a:p>
          <a:p>
            <a:pPr lvl="1"/>
            <a:r>
              <a:rPr lang="en-US" altLang="en-US" sz="2800" dirty="0">
                <a:latin typeface="Trebuchet MS" panose="020B0603020202020204" pitchFamily="34" charset="0"/>
              </a:rPr>
              <a:t>we ought to be concerned with the unbeliever who enters but not for his agenda for the church (1 Cor. 14:23-25)</a:t>
            </a:r>
          </a:p>
          <a:p>
            <a:pPr lvl="2"/>
            <a:r>
              <a:rPr lang="en-US" altLang="en-US" sz="2400" dirty="0">
                <a:latin typeface="Trebuchet MS" panose="020B0603020202020204" pitchFamily="34" charset="0"/>
              </a:rPr>
              <a:t>cannot go beyond Scripture (1 Cor. 4:6)</a:t>
            </a:r>
          </a:p>
          <a:p>
            <a:pPr lvl="1"/>
            <a:r>
              <a:rPr lang="en-US" altLang="en-US" sz="2800" dirty="0">
                <a:latin typeface="Trebuchet MS" panose="020B0603020202020204" pitchFamily="34" charset="0"/>
              </a:rPr>
              <a:t>the early church did not “perk” attendance by having drama acts, light shows, and staging wrestling matches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87043">
                                            <p:txEl>
                                              <p:pRg st="1" end="1"/>
                                            </p:txEl>
                                          </p:spTgt>
                                        </p:tgtEl>
                                        <p:attrNameLst>
                                          <p:attrName>style.visibility</p:attrName>
                                        </p:attrNameLst>
                                      </p:cBhvr>
                                      <p:to>
                                        <p:strVal val="visible"/>
                                      </p:to>
                                    </p:set>
                                    <p:anim calcmode="lin" valueType="num">
                                      <p:cBhvr>
                                        <p:cTn id="7" dur="500" fill="hold"/>
                                        <p:tgtEl>
                                          <p:spTgt spid="8704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87043">
                                            <p:txEl>
                                              <p:pRg st="1" end="1"/>
                                            </p:txEl>
                                          </p:spTgt>
                                        </p:tgtEl>
                                        <p:attrNameLst>
                                          <p:attrName>ppt_h</p:attrName>
                                        </p:attrNameLst>
                                      </p:cBhvr>
                                      <p:tavLst>
                                        <p:tav tm="0">
                                          <p:val>
                                            <p:fltVal val="0"/>
                                          </p:val>
                                        </p:tav>
                                        <p:tav tm="100000">
                                          <p:val>
                                            <p:strVal val="#ppt_h"/>
                                          </p:val>
                                        </p:tav>
                                      </p:tavLst>
                                    </p:anim>
                                    <p:anim calcmode="lin" valueType="num">
                                      <p:cBhvr>
                                        <p:cTn id="9" dur="500" fill="hold"/>
                                        <p:tgtEl>
                                          <p:spTgt spid="87043">
                                            <p:txEl>
                                              <p:pRg st="1" end="1"/>
                                            </p:txEl>
                                          </p:spTgt>
                                        </p:tgtEl>
                                        <p:attrNameLst>
                                          <p:attrName>ppt_x</p:attrName>
                                        </p:attrNameLst>
                                      </p:cBhvr>
                                      <p:tavLst>
                                        <p:tav tm="0">
                                          <p:val>
                                            <p:fltVal val="0.5"/>
                                          </p:val>
                                        </p:tav>
                                        <p:tav tm="100000">
                                          <p:val>
                                            <p:strVal val="#ppt_x"/>
                                          </p:val>
                                        </p:tav>
                                      </p:tavLst>
                                    </p:anim>
                                    <p:anim calcmode="lin" valueType="num">
                                      <p:cBhvr>
                                        <p:cTn id="10" dur="500" fill="hold"/>
                                        <p:tgtEl>
                                          <p:spTgt spid="87043">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87043">
                                            <p:txEl>
                                              <p:pRg st="2" end="2"/>
                                            </p:txEl>
                                          </p:spTgt>
                                        </p:tgtEl>
                                        <p:attrNameLst>
                                          <p:attrName>style.visibility</p:attrName>
                                        </p:attrNameLst>
                                      </p:cBhvr>
                                      <p:to>
                                        <p:strVal val="visible"/>
                                      </p:to>
                                    </p:set>
                                    <p:anim calcmode="lin" valueType="num">
                                      <p:cBhvr>
                                        <p:cTn id="15" dur="500" fill="hold"/>
                                        <p:tgtEl>
                                          <p:spTgt spid="87043">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87043">
                                            <p:txEl>
                                              <p:pRg st="2" end="2"/>
                                            </p:txEl>
                                          </p:spTgt>
                                        </p:tgtEl>
                                        <p:attrNameLst>
                                          <p:attrName>ppt_h</p:attrName>
                                        </p:attrNameLst>
                                      </p:cBhvr>
                                      <p:tavLst>
                                        <p:tav tm="0">
                                          <p:val>
                                            <p:fltVal val="0"/>
                                          </p:val>
                                        </p:tav>
                                        <p:tav tm="100000">
                                          <p:val>
                                            <p:strVal val="#ppt_h"/>
                                          </p:val>
                                        </p:tav>
                                      </p:tavLst>
                                    </p:anim>
                                    <p:anim calcmode="lin" valueType="num">
                                      <p:cBhvr>
                                        <p:cTn id="17" dur="500" fill="hold"/>
                                        <p:tgtEl>
                                          <p:spTgt spid="87043">
                                            <p:txEl>
                                              <p:pRg st="2" end="2"/>
                                            </p:txEl>
                                          </p:spTgt>
                                        </p:tgtEl>
                                        <p:attrNameLst>
                                          <p:attrName>ppt_x</p:attrName>
                                        </p:attrNameLst>
                                      </p:cBhvr>
                                      <p:tavLst>
                                        <p:tav tm="0">
                                          <p:val>
                                            <p:fltVal val="0.5"/>
                                          </p:val>
                                        </p:tav>
                                        <p:tav tm="100000">
                                          <p:val>
                                            <p:strVal val="#ppt_x"/>
                                          </p:val>
                                        </p:tav>
                                      </p:tavLst>
                                    </p:anim>
                                    <p:anim calcmode="lin" valueType="num">
                                      <p:cBhvr>
                                        <p:cTn id="18" dur="500" fill="hold"/>
                                        <p:tgtEl>
                                          <p:spTgt spid="87043">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87043">
                                            <p:txEl>
                                              <p:pRg st="3" end="3"/>
                                            </p:txEl>
                                          </p:spTgt>
                                        </p:tgtEl>
                                        <p:attrNameLst>
                                          <p:attrName>style.visibility</p:attrName>
                                        </p:attrNameLst>
                                      </p:cBhvr>
                                      <p:to>
                                        <p:strVal val="visible"/>
                                      </p:to>
                                    </p:set>
                                    <p:anim calcmode="lin" valueType="num">
                                      <p:cBhvr>
                                        <p:cTn id="23" dur="500" fill="hold"/>
                                        <p:tgtEl>
                                          <p:spTgt spid="87043">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87043">
                                            <p:txEl>
                                              <p:pRg st="3" end="3"/>
                                            </p:txEl>
                                          </p:spTgt>
                                        </p:tgtEl>
                                        <p:attrNameLst>
                                          <p:attrName>ppt_h</p:attrName>
                                        </p:attrNameLst>
                                      </p:cBhvr>
                                      <p:tavLst>
                                        <p:tav tm="0">
                                          <p:val>
                                            <p:fltVal val="0"/>
                                          </p:val>
                                        </p:tav>
                                        <p:tav tm="100000">
                                          <p:val>
                                            <p:strVal val="#ppt_h"/>
                                          </p:val>
                                        </p:tav>
                                      </p:tavLst>
                                    </p:anim>
                                    <p:anim calcmode="lin" valueType="num">
                                      <p:cBhvr>
                                        <p:cTn id="25" dur="500" fill="hold"/>
                                        <p:tgtEl>
                                          <p:spTgt spid="87043">
                                            <p:txEl>
                                              <p:pRg st="3" end="3"/>
                                            </p:txEl>
                                          </p:spTgt>
                                        </p:tgtEl>
                                        <p:attrNameLst>
                                          <p:attrName>ppt_x</p:attrName>
                                        </p:attrNameLst>
                                      </p:cBhvr>
                                      <p:tavLst>
                                        <p:tav tm="0">
                                          <p:val>
                                            <p:fltVal val="0.5"/>
                                          </p:val>
                                        </p:tav>
                                        <p:tav tm="100000">
                                          <p:val>
                                            <p:strVal val="#ppt_x"/>
                                          </p:val>
                                        </p:tav>
                                      </p:tavLst>
                                    </p:anim>
                                    <p:anim calcmode="lin" valueType="num">
                                      <p:cBhvr>
                                        <p:cTn id="26" dur="500" fill="hold"/>
                                        <p:tgtEl>
                                          <p:spTgt spid="87043">
                                            <p:txEl>
                                              <p:pRg st="3" end="3"/>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A5003D4-6A6D-41FC-ABEC-0AFC248C669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2C228F-54F8-4C80-AACC-746FAC55C6B3}"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3314" name="Rectangle 2">
            <a:extLst>
              <a:ext uri="{FF2B5EF4-FFF2-40B4-BE49-F238E27FC236}">
                <a16:creationId xmlns:a16="http://schemas.microsoft.com/office/drawing/2014/main" id="{7595747C-791C-4B5A-8896-BDDDA97E08F8}"/>
              </a:ext>
            </a:extLst>
          </p:cNvPr>
          <p:cNvSpPr>
            <a:spLocks noGrp="1" noChangeArrowheads="1"/>
          </p:cNvSpPr>
          <p:nvPr>
            <p:ph type="title"/>
          </p:nvPr>
        </p:nvSpPr>
        <p:spPr/>
        <p:txBody>
          <a:bodyPr/>
          <a:lstStyle/>
          <a:p>
            <a:r>
              <a:rPr lang="en-US" altLang="en-US" sz="4400" dirty="0"/>
              <a:t>Why the Emergence of Community Churches?</a:t>
            </a:r>
          </a:p>
        </p:txBody>
      </p:sp>
      <p:sp>
        <p:nvSpPr>
          <p:cNvPr id="13315" name="Rectangle 3">
            <a:extLst>
              <a:ext uri="{FF2B5EF4-FFF2-40B4-BE49-F238E27FC236}">
                <a16:creationId xmlns:a16="http://schemas.microsoft.com/office/drawing/2014/main" id="{2DE08A54-EED9-4945-9364-C5534235523E}"/>
              </a:ext>
            </a:extLst>
          </p:cNvPr>
          <p:cNvSpPr>
            <a:spLocks noGrp="1" noChangeArrowheads="1"/>
          </p:cNvSpPr>
          <p:nvPr>
            <p:ph type="body" idx="1"/>
          </p:nvPr>
        </p:nvSpPr>
        <p:spPr>
          <a:xfrm>
            <a:off x="2286000" y="1905000"/>
            <a:ext cx="9601200" cy="4114800"/>
          </a:xfrm>
        </p:spPr>
        <p:txBody>
          <a:bodyPr/>
          <a:lstStyle/>
          <a:p>
            <a:r>
              <a:rPr lang="en-US" altLang="en-US" dirty="0"/>
              <a:t>a rejection of the “establishment” and “traditional” church services</a:t>
            </a:r>
            <a:endParaRPr lang="en-US" altLang="en-US" i="1" dirty="0"/>
          </a:p>
          <a:p>
            <a:pPr lvl="1"/>
            <a:r>
              <a:rPr lang="en-US" altLang="en-US" dirty="0"/>
              <a:t>“At Last! A new church for those who’ve given up on traditional church services.” </a:t>
            </a:r>
          </a:p>
          <a:p>
            <a:pPr lvl="2"/>
            <a:r>
              <a:rPr lang="en-US" altLang="en-US" dirty="0"/>
              <a:t>Rick Warren, </a:t>
            </a:r>
            <a:r>
              <a:rPr lang="en-US" altLang="en-US" i="1" dirty="0"/>
              <a:t>The Purpose Driven Church</a:t>
            </a:r>
            <a:endParaRPr lang="en-US" alt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mph" presetSubtype="2" accel="41000" decel="40000" autoRev="1" fill="hold" grpId="0" nodeType="withEffect">
                                  <p:stCondLst>
                                    <p:cond delay="0"/>
                                  </p:stCondLst>
                                  <p:childTnLst>
                                    <p:animClr clrSpc="rgb" dir="cw">
                                      <p:cBhvr>
                                        <p:cTn id="6" dur="2000" fill="hold"/>
                                        <p:tgtEl>
                                          <p:spTgt spid="13314"/>
                                        </p:tgtEl>
                                        <p:attrNameLst>
                                          <p:attrName>stroke.color</p:attrName>
                                        </p:attrNameLst>
                                      </p:cBhvr>
                                      <p:to>
                                        <a:schemeClr val="accent2"/>
                                      </p:to>
                                    </p:animClr>
                                    <p:set>
                                      <p:cBhvr>
                                        <p:cTn id="7" dur="2000" fill="hold"/>
                                        <p:tgtEl>
                                          <p:spTgt spid="13314"/>
                                        </p:tgtEl>
                                        <p:attrNameLst>
                                          <p:attrName>stroke.on</p:attrName>
                                        </p:attrNameLst>
                                      </p:cBhvr>
                                      <p:to>
                                        <p:strVal val="true"/>
                                      </p:to>
                                    </p:set>
                                  </p:childTnLst>
                                </p:cTn>
                              </p:par>
                              <p:par>
                                <p:cTn id="8" presetID="53" presetClass="entr" presetSubtype="0" fill="hold" grpId="0" nodeType="withEffect">
                                  <p:stCondLst>
                                    <p:cond delay="0"/>
                                  </p:stCondLst>
                                  <p:childTnLst>
                                    <p:set>
                                      <p:cBhvr>
                                        <p:cTn id="9" dur="1" fill="hold">
                                          <p:stCondLst>
                                            <p:cond delay="0"/>
                                          </p:stCondLst>
                                        </p:cTn>
                                        <p:tgtEl>
                                          <p:spTgt spid="13315">
                                            <p:txEl>
                                              <p:pRg st="0" end="0"/>
                                            </p:txEl>
                                          </p:spTgt>
                                        </p:tgtEl>
                                        <p:attrNameLst>
                                          <p:attrName>style.visibility</p:attrName>
                                        </p:attrNameLst>
                                      </p:cBhvr>
                                      <p:to>
                                        <p:strVal val="visible"/>
                                      </p:to>
                                    </p:set>
                                    <p:anim calcmode="lin" valueType="num">
                                      <p:cBhvr>
                                        <p:cTn id="10" dur="500" fill="hold"/>
                                        <p:tgtEl>
                                          <p:spTgt spid="13315">
                                            <p:txEl>
                                              <p:pRg st="0" end="0"/>
                                            </p:txEl>
                                          </p:spTgt>
                                        </p:tgtEl>
                                        <p:attrNameLst>
                                          <p:attrName>ppt_w</p:attrName>
                                        </p:attrNameLst>
                                      </p:cBhvr>
                                      <p:tavLst>
                                        <p:tav tm="0">
                                          <p:val>
                                            <p:fltVal val="0"/>
                                          </p:val>
                                        </p:tav>
                                        <p:tav tm="100000">
                                          <p:val>
                                            <p:strVal val="#ppt_w"/>
                                          </p:val>
                                        </p:tav>
                                      </p:tavLst>
                                    </p:anim>
                                    <p:anim calcmode="lin" valueType="num">
                                      <p:cBhvr>
                                        <p:cTn id="11" dur="500" fill="hold"/>
                                        <p:tgtEl>
                                          <p:spTgt spid="13315">
                                            <p:txEl>
                                              <p:pRg st="0" end="0"/>
                                            </p:txEl>
                                          </p:spTgt>
                                        </p:tgtEl>
                                        <p:attrNameLst>
                                          <p:attrName>ppt_h</p:attrName>
                                        </p:attrNameLst>
                                      </p:cBhvr>
                                      <p:tavLst>
                                        <p:tav tm="0">
                                          <p:val>
                                            <p:fltVal val="0"/>
                                          </p:val>
                                        </p:tav>
                                        <p:tav tm="100000">
                                          <p:val>
                                            <p:strVal val="#ppt_h"/>
                                          </p:val>
                                        </p:tav>
                                      </p:tavLst>
                                    </p:anim>
                                    <p:animEffect transition="in" filter="fade">
                                      <p:cBhvr>
                                        <p:cTn id="12" dur="500"/>
                                        <p:tgtEl>
                                          <p:spTgt spid="1331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13315">
                                            <p:txEl>
                                              <p:pRg st="1" end="1"/>
                                            </p:txEl>
                                          </p:spTgt>
                                        </p:tgtEl>
                                        <p:attrNameLst>
                                          <p:attrName>style.visibility</p:attrName>
                                        </p:attrNameLst>
                                      </p:cBhvr>
                                      <p:to>
                                        <p:strVal val="visible"/>
                                      </p:to>
                                    </p:set>
                                    <p:anim calcmode="lin" valueType="num">
                                      <p:cBhvr>
                                        <p:cTn id="17" dur="500" fill="hold"/>
                                        <p:tgtEl>
                                          <p:spTgt spid="13315">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13315">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13315">
                                            <p:txEl>
                                              <p:pRg st="1" end="1"/>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13315">
                                            <p:txEl>
                                              <p:pRg st="2" end="2"/>
                                            </p:txEl>
                                          </p:spTgt>
                                        </p:tgtEl>
                                        <p:attrNameLst>
                                          <p:attrName>style.visibility</p:attrName>
                                        </p:attrNameLst>
                                      </p:cBhvr>
                                      <p:to>
                                        <p:strVal val="visible"/>
                                      </p:to>
                                    </p:set>
                                    <p:anim calcmode="lin" valueType="num">
                                      <p:cBhvr>
                                        <p:cTn id="22" dur="500" fill="hold"/>
                                        <p:tgtEl>
                                          <p:spTgt spid="13315">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13315">
                                            <p:txEl>
                                              <p:pRg st="2" end="2"/>
                                            </p:txEl>
                                          </p:spTgt>
                                        </p:tgtEl>
                                        <p:attrNameLst>
                                          <p:attrName>ppt_h</p:attrName>
                                        </p:attrNameLst>
                                      </p:cBhvr>
                                      <p:tavLst>
                                        <p:tav tm="0">
                                          <p:val>
                                            <p:fltVal val="0"/>
                                          </p:val>
                                        </p:tav>
                                        <p:tav tm="100000">
                                          <p:val>
                                            <p:strVal val="#ppt_h"/>
                                          </p:val>
                                        </p:tav>
                                      </p:tavLst>
                                    </p:anim>
                                    <p:animEffect transition="in" filter="fade">
                                      <p:cBhvr>
                                        <p:cTn id="24" dur="500"/>
                                        <p:tgtEl>
                                          <p:spTgt spid="133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15"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A5003D4-6A6D-41FC-ABEC-0AFC248C669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2C228F-54F8-4C80-AACC-746FAC55C6B3}"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3314" name="Rectangle 2">
            <a:extLst>
              <a:ext uri="{FF2B5EF4-FFF2-40B4-BE49-F238E27FC236}">
                <a16:creationId xmlns:a16="http://schemas.microsoft.com/office/drawing/2014/main" id="{7595747C-791C-4B5A-8896-BDDDA97E08F8}"/>
              </a:ext>
            </a:extLst>
          </p:cNvPr>
          <p:cNvSpPr>
            <a:spLocks noGrp="1" noChangeArrowheads="1"/>
          </p:cNvSpPr>
          <p:nvPr>
            <p:ph type="title"/>
          </p:nvPr>
        </p:nvSpPr>
        <p:spPr/>
        <p:txBody>
          <a:bodyPr/>
          <a:lstStyle/>
          <a:p>
            <a:r>
              <a:rPr lang="en-US" altLang="en-US" sz="4400" dirty="0"/>
              <a:t>Why the Emergence of Community Churches?</a:t>
            </a:r>
            <a:endParaRPr lang="en-US" altLang="en-US" sz="3200" dirty="0"/>
          </a:p>
        </p:txBody>
      </p:sp>
      <p:sp>
        <p:nvSpPr>
          <p:cNvPr id="13315" name="Rectangle 3">
            <a:extLst>
              <a:ext uri="{FF2B5EF4-FFF2-40B4-BE49-F238E27FC236}">
                <a16:creationId xmlns:a16="http://schemas.microsoft.com/office/drawing/2014/main" id="{2DE08A54-EED9-4945-9364-C5534235523E}"/>
              </a:ext>
            </a:extLst>
          </p:cNvPr>
          <p:cNvSpPr>
            <a:spLocks noGrp="1" noChangeArrowheads="1"/>
          </p:cNvSpPr>
          <p:nvPr>
            <p:ph type="body" idx="1"/>
          </p:nvPr>
        </p:nvSpPr>
        <p:spPr>
          <a:xfrm>
            <a:off x="2286000" y="1905000"/>
            <a:ext cx="9601200" cy="4114800"/>
          </a:xfrm>
        </p:spPr>
        <p:txBody>
          <a:bodyPr/>
          <a:lstStyle/>
          <a:p>
            <a:r>
              <a:rPr lang="en-US" altLang="en-US" dirty="0"/>
              <a:t>a rejection of the “establishment” and “traditional” church services</a:t>
            </a:r>
          </a:p>
          <a:p>
            <a:pPr lvl="1"/>
            <a:r>
              <a:rPr lang="en-US" altLang="en-US" dirty="0"/>
              <a:t>“</a:t>
            </a:r>
            <a:r>
              <a:rPr lang="en-US" dirty="0"/>
              <a:t>Thirty years ago, we were in a movie theater and thought it was so cool because we were finally delivered from the horrors of stained glass and wooden pews.” –</a:t>
            </a:r>
            <a:r>
              <a:rPr lang="en-US" altLang="en-US" dirty="0"/>
              <a:t>Billy Hybels</a:t>
            </a:r>
          </a:p>
        </p:txBody>
      </p:sp>
    </p:spTree>
    <p:extLst>
      <p:ext uri="{BB962C8B-B14F-4D97-AF65-F5344CB8AC3E}">
        <p14:creationId xmlns:p14="http://schemas.microsoft.com/office/powerpoint/2010/main" val="22309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C63F4-9881-4A99-80E3-95FC783C83ED}"/>
              </a:ext>
            </a:extLst>
          </p:cNvPr>
          <p:cNvSpPr>
            <a:spLocks noGrp="1"/>
          </p:cNvSpPr>
          <p:nvPr>
            <p:ph type="title"/>
          </p:nvPr>
        </p:nvSpPr>
        <p:spPr/>
        <p:txBody>
          <a:bodyPr/>
          <a:lstStyle/>
          <a:p>
            <a:r>
              <a:rPr lang="en-US" dirty="0"/>
              <a:t>The Five Tenets of the Mega Church:</a:t>
            </a:r>
          </a:p>
        </p:txBody>
      </p:sp>
      <p:sp>
        <p:nvSpPr>
          <p:cNvPr id="3" name="Content Placeholder 2">
            <a:extLst>
              <a:ext uri="{FF2B5EF4-FFF2-40B4-BE49-F238E27FC236}">
                <a16:creationId xmlns:a16="http://schemas.microsoft.com/office/drawing/2014/main" id="{6C468F22-7E85-4225-94A5-76BBF53AD611}"/>
              </a:ext>
            </a:extLst>
          </p:cNvPr>
          <p:cNvSpPr>
            <a:spLocks noGrp="1"/>
          </p:cNvSpPr>
          <p:nvPr>
            <p:ph idx="1"/>
          </p:nvPr>
        </p:nvSpPr>
        <p:spPr/>
        <p:txBody>
          <a:bodyPr/>
          <a:lstStyle/>
          <a:p>
            <a:pPr marL="742950" indent="-742950">
              <a:buFont typeface="+mj-lt"/>
              <a:buAutoNum type="arabicPeriod"/>
            </a:pPr>
            <a:r>
              <a:rPr lang="en-US" dirty="0"/>
              <a:t>Enlargement</a:t>
            </a:r>
          </a:p>
          <a:p>
            <a:pPr marL="742950" indent="-742950">
              <a:buFont typeface="+mj-lt"/>
              <a:buAutoNum type="arabicPeriod"/>
            </a:pPr>
            <a:r>
              <a:rPr lang="en-US" dirty="0"/>
              <a:t>Ecumenicalism</a:t>
            </a:r>
          </a:p>
          <a:p>
            <a:pPr marL="742950" indent="-742950">
              <a:buFont typeface="+mj-lt"/>
              <a:buAutoNum type="arabicPeriod"/>
            </a:pPr>
            <a:r>
              <a:rPr lang="en-US" dirty="0"/>
              <a:t>Emotionalism</a:t>
            </a:r>
          </a:p>
          <a:p>
            <a:pPr marL="742950" indent="-742950">
              <a:buFont typeface="+mj-lt"/>
              <a:buAutoNum type="arabicPeriod"/>
            </a:pPr>
            <a:r>
              <a:rPr lang="en-US" dirty="0"/>
              <a:t>Entertainment</a:t>
            </a:r>
          </a:p>
          <a:p>
            <a:pPr marL="742950" indent="-742950">
              <a:buFont typeface="+mj-lt"/>
              <a:buAutoNum type="arabicPeriod"/>
            </a:pPr>
            <a:r>
              <a:rPr lang="en-US" dirty="0"/>
              <a:t>Empathy</a:t>
            </a:r>
          </a:p>
        </p:txBody>
      </p:sp>
      <p:sp>
        <p:nvSpPr>
          <p:cNvPr id="4" name="Slide Number Placeholder 3">
            <a:extLst>
              <a:ext uri="{FF2B5EF4-FFF2-40B4-BE49-F238E27FC236}">
                <a16:creationId xmlns:a16="http://schemas.microsoft.com/office/drawing/2014/main" id="{6228004A-3FDC-4B7B-B7D1-6864949BB564}"/>
              </a:ext>
            </a:extLst>
          </p:cNvPr>
          <p:cNvSpPr>
            <a:spLocks noGrp="1"/>
          </p:cNvSpPr>
          <p:nvPr>
            <p:ph type="sldNum" sz="quarter" idx="12"/>
          </p:nvPr>
        </p:nvSpPr>
        <p:spPr/>
        <p:txBody>
          <a:bodyPr/>
          <a:lstStyle/>
          <a:p>
            <a:fld id="{369F8D34-5DD6-49C2-946C-3BE126DFA6E2}" type="slidenum">
              <a:rPr lang="en-US" altLang="en-US" smtClean="0"/>
              <a:pPr/>
              <a:t>2</a:t>
            </a:fld>
            <a:endParaRPr lang="en-US" altLang="en-US"/>
          </a:p>
        </p:txBody>
      </p:sp>
      <p:sp>
        <p:nvSpPr>
          <p:cNvPr id="5" name="TextBox 4">
            <a:extLst>
              <a:ext uri="{FF2B5EF4-FFF2-40B4-BE49-F238E27FC236}">
                <a16:creationId xmlns:a16="http://schemas.microsoft.com/office/drawing/2014/main" id="{51398570-49F7-4F0D-95D3-166A72906745}"/>
              </a:ext>
            </a:extLst>
          </p:cNvPr>
          <p:cNvSpPr txBox="1"/>
          <p:nvPr/>
        </p:nvSpPr>
        <p:spPr>
          <a:xfrm>
            <a:off x="2913681" y="6137603"/>
            <a:ext cx="8360109" cy="523220"/>
          </a:xfrm>
          <a:prstGeom prst="rect">
            <a:avLst/>
          </a:prstGeom>
          <a:noFill/>
        </p:spPr>
        <p:txBody>
          <a:bodyPr wrap="none" rtlCol="0">
            <a:spAutoFit/>
          </a:bodyPr>
          <a:lstStyle/>
          <a:p>
            <a:r>
              <a:rPr lang="en-US" sz="1400" dirty="0"/>
              <a:t>Michal Hardin, “The Blueprint for Mega-churches.” </a:t>
            </a:r>
            <a:r>
              <a:rPr lang="en-US" sz="1400" i="1" dirty="0"/>
              <a:t>The Bible And Contemporary Churches, </a:t>
            </a:r>
            <a:r>
              <a:rPr lang="en-US" sz="1400" dirty="0"/>
              <a:t>edited by Mike Willis.</a:t>
            </a:r>
            <a:br>
              <a:rPr lang="en-US" sz="1400" dirty="0"/>
            </a:br>
            <a:r>
              <a:rPr lang="en-US" sz="1400" dirty="0"/>
              <a:t>Guardian of Truth Foundation, 2005, pp. 60-63.</a:t>
            </a:r>
          </a:p>
        </p:txBody>
      </p:sp>
    </p:spTree>
    <p:extLst>
      <p:ext uri="{BB962C8B-B14F-4D97-AF65-F5344CB8AC3E}">
        <p14:creationId xmlns:p14="http://schemas.microsoft.com/office/powerpoint/2010/main" val="340068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E1C78E7-DD04-4E6D-827F-30845A5CD84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B6A1DE-4776-4F84-81F2-FA2D33BAD442}"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8674" name="Rectangle 2">
            <a:extLst>
              <a:ext uri="{FF2B5EF4-FFF2-40B4-BE49-F238E27FC236}">
                <a16:creationId xmlns:a16="http://schemas.microsoft.com/office/drawing/2014/main" id="{A28D0134-C7FB-4365-91B2-B6968B5B9462}"/>
              </a:ext>
            </a:extLst>
          </p:cNvPr>
          <p:cNvSpPr>
            <a:spLocks noGrp="1" noChangeArrowheads="1"/>
          </p:cNvSpPr>
          <p:nvPr>
            <p:ph type="title"/>
          </p:nvPr>
        </p:nvSpPr>
        <p:spPr>
          <a:xfrm>
            <a:off x="2540000" y="228600"/>
            <a:ext cx="4622800" cy="1447800"/>
          </a:xfrm>
        </p:spPr>
        <p:txBody>
          <a:bodyPr/>
          <a:lstStyle/>
          <a:p>
            <a:r>
              <a:rPr lang="en-US" altLang="en-US" dirty="0"/>
              <a:t>Anti-traditional</a:t>
            </a:r>
          </a:p>
        </p:txBody>
      </p:sp>
      <p:sp>
        <p:nvSpPr>
          <p:cNvPr id="28675" name="Rectangle 3">
            <a:extLst>
              <a:ext uri="{FF2B5EF4-FFF2-40B4-BE49-F238E27FC236}">
                <a16:creationId xmlns:a16="http://schemas.microsoft.com/office/drawing/2014/main" id="{82198E82-DBA3-46FB-92F8-8F423A670CFF}"/>
              </a:ext>
            </a:extLst>
          </p:cNvPr>
          <p:cNvSpPr>
            <a:spLocks noGrp="1" noChangeArrowheads="1"/>
          </p:cNvSpPr>
          <p:nvPr>
            <p:ph type="body" idx="1"/>
          </p:nvPr>
        </p:nvSpPr>
        <p:spPr>
          <a:xfrm>
            <a:off x="2286000" y="1905000"/>
            <a:ext cx="8991600" cy="4953000"/>
          </a:xfrm>
        </p:spPr>
        <p:txBody>
          <a:bodyPr/>
          <a:lstStyle/>
          <a:p>
            <a:r>
              <a:rPr lang="en-US" altLang="en-US" sz="3200" dirty="0">
                <a:latin typeface="Trebuchet MS" panose="020B0603020202020204" pitchFamily="34" charset="0"/>
              </a:rPr>
              <a:t>Rick Warren’s tradition is to be against traditional worship</a:t>
            </a:r>
          </a:p>
          <a:p>
            <a:pPr lvl="1"/>
            <a:r>
              <a:rPr lang="en-US" altLang="en-US" sz="2800" dirty="0">
                <a:latin typeface="Trebuchet MS" panose="020B0603020202020204" pitchFamily="34" charset="0"/>
              </a:rPr>
              <a:t>traditions of men that conflict with God’s word must be </a:t>
            </a:r>
            <a:r>
              <a:rPr lang="en-US" altLang="en-US" sz="2800" dirty="0">
                <a:solidFill>
                  <a:schemeClr val="accent3"/>
                </a:solidFill>
                <a:latin typeface="Trebuchet MS" panose="020B0603020202020204" pitchFamily="34" charset="0"/>
              </a:rPr>
              <a:t>rejected</a:t>
            </a:r>
            <a:r>
              <a:rPr lang="en-US" altLang="en-US" sz="2800" dirty="0">
                <a:latin typeface="Trebuchet MS" panose="020B0603020202020204" pitchFamily="34" charset="0"/>
              </a:rPr>
              <a:t> (Matt. 15:3)</a:t>
            </a:r>
          </a:p>
          <a:p>
            <a:pPr lvl="1"/>
            <a:r>
              <a:rPr lang="en-US" altLang="en-US" sz="2800" dirty="0">
                <a:latin typeface="Trebuchet MS" panose="020B0603020202020204" pitchFamily="34" charset="0"/>
              </a:rPr>
              <a:t>traditions in culture that that do not conflict with God’s word should be </a:t>
            </a:r>
            <a:r>
              <a:rPr lang="en-US" altLang="en-US" sz="2800" dirty="0">
                <a:solidFill>
                  <a:schemeClr val="accent3"/>
                </a:solidFill>
                <a:latin typeface="Trebuchet MS" panose="020B0603020202020204" pitchFamily="34" charset="0"/>
              </a:rPr>
              <a:t>regarded</a:t>
            </a:r>
            <a:r>
              <a:rPr lang="en-US" altLang="en-US" sz="2800" dirty="0">
                <a:latin typeface="Trebuchet MS" panose="020B0603020202020204" pitchFamily="34" charset="0"/>
              </a:rPr>
              <a:t> (Acts 24:16; 1 Cor. 9:19-23; 10:32, 33; Rom. 13:7)</a:t>
            </a:r>
          </a:p>
          <a:p>
            <a:pPr lvl="1"/>
            <a:r>
              <a:rPr lang="en-US" altLang="en-US" sz="2800" dirty="0">
                <a:latin typeface="Trebuchet MS" panose="020B0603020202020204" pitchFamily="34" charset="0"/>
              </a:rPr>
              <a:t>traditions from the apostles must be </a:t>
            </a:r>
            <a:r>
              <a:rPr lang="en-US" altLang="en-US" sz="2800" dirty="0">
                <a:solidFill>
                  <a:schemeClr val="accent3"/>
                </a:solidFill>
                <a:latin typeface="Trebuchet MS" panose="020B0603020202020204" pitchFamily="34" charset="0"/>
              </a:rPr>
              <a:t>reverenced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28674"/>
                                        </p:tgtEl>
                                        <p:attrNameLst>
                                          <p:attrName>r</p:attrName>
                                        </p:attrNameLst>
                                      </p:cBhvr>
                                    </p:animRot>
                                    <p:animRot by="-240000">
                                      <p:cBhvr>
                                        <p:cTn id="7" dur="200" fill="hold">
                                          <p:stCondLst>
                                            <p:cond delay="200"/>
                                          </p:stCondLst>
                                        </p:cTn>
                                        <p:tgtEl>
                                          <p:spTgt spid="28674"/>
                                        </p:tgtEl>
                                        <p:attrNameLst>
                                          <p:attrName>r</p:attrName>
                                        </p:attrNameLst>
                                      </p:cBhvr>
                                    </p:animRot>
                                    <p:animRot by="240000">
                                      <p:cBhvr>
                                        <p:cTn id="8" dur="200" fill="hold">
                                          <p:stCondLst>
                                            <p:cond delay="400"/>
                                          </p:stCondLst>
                                        </p:cTn>
                                        <p:tgtEl>
                                          <p:spTgt spid="28674"/>
                                        </p:tgtEl>
                                        <p:attrNameLst>
                                          <p:attrName>r</p:attrName>
                                        </p:attrNameLst>
                                      </p:cBhvr>
                                    </p:animRot>
                                    <p:animRot by="-240000">
                                      <p:cBhvr>
                                        <p:cTn id="9" dur="200" fill="hold">
                                          <p:stCondLst>
                                            <p:cond delay="600"/>
                                          </p:stCondLst>
                                        </p:cTn>
                                        <p:tgtEl>
                                          <p:spTgt spid="28674"/>
                                        </p:tgtEl>
                                        <p:attrNameLst>
                                          <p:attrName>r</p:attrName>
                                        </p:attrNameLst>
                                      </p:cBhvr>
                                    </p:animRot>
                                    <p:animRot by="120000">
                                      <p:cBhvr>
                                        <p:cTn id="10" dur="200" fill="hold">
                                          <p:stCondLst>
                                            <p:cond delay="800"/>
                                          </p:stCondLst>
                                        </p:cTn>
                                        <p:tgtEl>
                                          <p:spTgt spid="28674"/>
                                        </p:tgtEl>
                                        <p:attrNameLst>
                                          <p:attrName>r</p:attrName>
                                        </p:attrNameLst>
                                      </p:cBhvr>
                                    </p:animRot>
                                  </p:childTnLst>
                                </p:cTn>
                              </p:par>
                            </p:childTnLst>
                          </p:cTn>
                        </p:par>
                        <p:par>
                          <p:cTn id="11" fill="hold">
                            <p:stCondLst>
                              <p:cond delay="1000"/>
                            </p:stCondLst>
                            <p:childTnLst>
                              <p:par>
                                <p:cTn id="12" presetID="23" presetClass="entr" presetSubtype="36" fill="hold" grpId="0" nodeType="afterEffect">
                                  <p:stCondLst>
                                    <p:cond delay="0"/>
                                  </p:stCondLst>
                                  <p:childTnLst>
                                    <p:set>
                                      <p:cBhvr>
                                        <p:cTn id="13" dur="1" fill="hold">
                                          <p:stCondLst>
                                            <p:cond delay="0"/>
                                          </p:stCondLst>
                                        </p:cTn>
                                        <p:tgtEl>
                                          <p:spTgt spid="28675">
                                            <p:txEl>
                                              <p:pRg st="0" end="0"/>
                                            </p:txEl>
                                          </p:spTgt>
                                        </p:tgtEl>
                                        <p:attrNameLst>
                                          <p:attrName>style.visibility</p:attrName>
                                        </p:attrNameLst>
                                      </p:cBhvr>
                                      <p:to>
                                        <p:strVal val="visible"/>
                                      </p:to>
                                    </p:set>
                                    <p:anim calcmode="lin" valueType="num">
                                      <p:cBhvr>
                                        <p:cTn id="14" dur="500" fill="hold"/>
                                        <p:tgtEl>
                                          <p:spTgt spid="28675">
                                            <p:txEl>
                                              <p:pRg st="0" end="0"/>
                                            </p:txEl>
                                          </p:spTgt>
                                        </p:tgtEl>
                                        <p:attrNameLst>
                                          <p:attrName>ppt_w</p:attrName>
                                        </p:attrNameLst>
                                      </p:cBhvr>
                                      <p:tavLst>
                                        <p:tav tm="0">
                                          <p:val>
                                            <p:strVal val="(6*min(max(#ppt_w*#ppt_h,.3),1)-7.4)/-.7*#ppt_w"/>
                                          </p:val>
                                        </p:tav>
                                        <p:tav tm="100000">
                                          <p:val>
                                            <p:strVal val="#ppt_w"/>
                                          </p:val>
                                        </p:tav>
                                      </p:tavLst>
                                    </p:anim>
                                    <p:anim calcmode="lin" valueType="num">
                                      <p:cBhvr>
                                        <p:cTn id="15" dur="500" fill="hold"/>
                                        <p:tgtEl>
                                          <p:spTgt spid="28675">
                                            <p:txEl>
                                              <p:pRg st="0" end="0"/>
                                            </p:txEl>
                                          </p:spTgt>
                                        </p:tgtEl>
                                        <p:attrNameLst>
                                          <p:attrName>ppt_h</p:attrName>
                                        </p:attrNameLst>
                                      </p:cBhvr>
                                      <p:tavLst>
                                        <p:tav tm="0">
                                          <p:val>
                                            <p:strVal val="(6*min(max(#ppt_w*#ppt_h,.3),1)-7.4)/-.7*#ppt_h"/>
                                          </p:val>
                                        </p:tav>
                                        <p:tav tm="100000">
                                          <p:val>
                                            <p:strVal val="#ppt_h"/>
                                          </p:val>
                                        </p:tav>
                                      </p:tavLst>
                                    </p:anim>
                                    <p:anim calcmode="lin" valueType="num">
                                      <p:cBhvr>
                                        <p:cTn id="16" dur="500" fill="hold"/>
                                        <p:tgtEl>
                                          <p:spTgt spid="28675">
                                            <p:txEl>
                                              <p:pRg st="0" end="0"/>
                                            </p:txEl>
                                          </p:spTgt>
                                        </p:tgtEl>
                                        <p:attrNameLst>
                                          <p:attrName>ppt_x</p:attrName>
                                        </p:attrNameLst>
                                      </p:cBhvr>
                                      <p:tavLst>
                                        <p:tav tm="0">
                                          <p:val>
                                            <p:fltVal val="0.5"/>
                                          </p:val>
                                        </p:tav>
                                        <p:tav tm="100000">
                                          <p:val>
                                            <p:strVal val="#ppt_x"/>
                                          </p:val>
                                        </p:tav>
                                      </p:tavLst>
                                    </p:anim>
                                    <p:anim calcmode="lin" valueType="num">
                                      <p:cBhvr>
                                        <p:cTn id="17" dur="500" fill="hold"/>
                                        <p:tgtEl>
                                          <p:spTgt spid="28675">
                                            <p:txEl>
                                              <p:pRg st="0" end="0"/>
                                            </p:txEl>
                                          </p:spTgt>
                                        </p:tgtEl>
                                        <p:attrNameLst>
                                          <p:attrName>ppt_y</p:attrName>
                                        </p:attrNameLst>
                                      </p:cBhvr>
                                      <p:tavLst>
                                        <p:tav tm="0">
                                          <p:val>
                                            <p:strVal val="1+(6*min(max(#ppt_w*#ppt_h,.3),1)-7.4)/-.7*#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36" fill="hold" grpId="0" nodeType="clickEffect">
                                  <p:stCondLst>
                                    <p:cond delay="0"/>
                                  </p:stCondLst>
                                  <p:childTnLst>
                                    <p:set>
                                      <p:cBhvr>
                                        <p:cTn id="21" dur="1" fill="hold">
                                          <p:stCondLst>
                                            <p:cond delay="0"/>
                                          </p:stCondLst>
                                        </p:cTn>
                                        <p:tgtEl>
                                          <p:spTgt spid="28675">
                                            <p:txEl>
                                              <p:pRg st="1" end="1"/>
                                            </p:txEl>
                                          </p:spTgt>
                                        </p:tgtEl>
                                        <p:attrNameLst>
                                          <p:attrName>style.visibility</p:attrName>
                                        </p:attrNameLst>
                                      </p:cBhvr>
                                      <p:to>
                                        <p:strVal val="visible"/>
                                      </p:to>
                                    </p:set>
                                    <p:anim calcmode="lin" valueType="num">
                                      <p:cBhvr>
                                        <p:cTn id="22" dur="500" fill="hold"/>
                                        <p:tgtEl>
                                          <p:spTgt spid="28675">
                                            <p:txEl>
                                              <p:pRg st="1" end="1"/>
                                            </p:txEl>
                                          </p:spTgt>
                                        </p:tgtEl>
                                        <p:attrNameLst>
                                          <p:attrName>ppt_w</p:attrName>
                                        </p:attrNameLst>
                                      </p:cBhvr>
                                      <p:tavLst>
                                        <p:tav tm="0">
                                          <p:val>
                                            <p:strVal val="(6*min(max(#ppt_w*#ppt_h,.3),1)-7.4)/-.7*#ppt_w"/>
                                          </p:val>
                                        </p:tav>
                                        <p:tav tm="100000">
                                          <p:val>
                                            <p:strVal val="#ppt_w"/>
                                          </p:val>
                                        </p:tav>
                                      </p:tavLst>
                                    </p:anim>
                                    <p:anim calcmode="lin" valueType="num">
                                      <p:cBhvr>
                                        <p:cTn id="23" dur="500" fill="hold"/>
                                        <p:tgtEl>
                                          <p:spTgt spid="28675">
                                            <p:txEl>
                                              <p:pRg st="1" end="1"/>
                                            </p:txEl>
                                          </p:spTgt>
                                        </p:tgtEl>
                                        <p:attrNameLst>
                                          <p:attrName>ppt_h</p:attrName>
                                        </p:attrNameLst>
                                      </p:cBhvr>
                                      <p:tavLst>
                                        <p:tav tm="0">
                                          <p:val>
                                            <p:strVal val="(6*min(max(#ppt_w*#ppt_h,.3),1)-7.4)/-.7*#ppt_h"/>
                                          </p:val>
                                        </p:tav>
                                        <p:tav tm="100000">
                                          <p:val>
                                            <p:strVal val="#ppt_h"/>
                                          </p:val>
                                        </p:tav>
                                      </p:tavLst>
                                    </p:anim>
                                    <p:anim calcmode="lin" valueType="num">
                                      <p:cBhvr>
                                        <p:cTn id="24" dur="500" fill="hold"/>
                                        <p:tgtEl>
                                          <p:spTgt spid="28675">
                                            <p:txEl>
                                              <p:pRg st="1" end="1"/>
                                            </p:txEl>
                                          </p:spTgt>
                                        </p:tgtEl>
                                        <p:attrNameLst>
                                          <p:attrName>ppt_x</p:attrName>
                                        </p:attrNameLst>
                                      </p:cBhvr>
                                      <p:tavLst>
                                        <p:tav tm="0">
                                          <p:val>
                                            <p:fltVal val="0.5"/>
                                          </p:val>
                                        </p:tav>
                                        <p:tav tm="100000">
                                          <p:val>
                                            <p:strVal val="#ppt_x"/>
                                          </p:val>
                                        </p:tav>
                                      </p:tavLst>
                                    </p:anim>
                                    <p:anim calcmode="lin" valueType="num">
                                      <p:cBhvr>
                                        <p:cTn id="25" dur="500" fill="hold"/>
                                        <p:tgtEl>
                                          <p:spTgt spid="28675">
                                            <p:txEl>
                                              <p:pRg st="1" end="1"/>
                                            </p:txEl>
                                          </p:spTgt>
                                        </p:tgtEl>
                                        <p:attrNameLst>
                                          <p:attrName>ppt_y</p:attrName>
                                        </p:attrNameLst>
                                      </p:cBhvr>
                                      <p:tavLst>
                                        <p:tav tm="0">
                                          <p:val>
                                            <p:strVal val="1+(6*min(max(#ppt_w*#ppt_h,.3),1)-7.4)/-.7*#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36" fill="hold" grpId="0" nodeType="clickEffect">
                                  <p:stCondLst>
                                    <p:cond delay="0"/>
                                  </p:stCondLst>
                                  <p:childTnLst>
                                    <p:set>
                                      <p:cBhvr>
                                        <p:cTn id="29" dur="1" fill="hold">
                                          <p:stCondLst>
                                            <p:cond delay="0"/>
                                          </p:stCondLst>
                                        </p:cTn>
                                        <p:tgtEl>
                                          <p:spTgt spid="28675">
                                            <p:txEl>
                                              <p:pRg st="2" end="2"/>
                                            </p:txEl>
                                          </p:spTgt>
                                        </p:tgtEl>
                                        <p:attrNameLst>
                                          <p:attrName>style.visibility</p:attrName>
                                        </p:attrNameLst>
                                      </p:cBhvr>
                                      <p:to>
                                        <p:strVal val="visible"/>
                                      </p:to>
                                    </p:set>
                                    <p:anim calcmode="lin" valueType="num">
                                      <p:cBhvr>
                                        <p:cTn id="30" dur="500" fill="hold"/>
                                        <p:tgtEl>
                                          <p:spTgt spid="28675">
                                            <p:txEl>
                                              <p:pRg st="2" end="2"/>
                                            </p:txEl>
                                          </p:spTgt>
                                        </p:tgtEl>
                                        <p:attrNameLst>
                                          <p:attrName>ppt_w</p:attrName>
                                        </p:attrNameLst>
                                      </p:cBhvr>
                                      <p:tavLst>
                                        <p:tav tm="0">
                                          <p:val>
                                            <p:strVal val="(6*min(max(#ppt_w*#ppt_h,.3),1)-7.4)/-.7*#ppt_w"/>
                                          </p:val>
                                        </p:tav>
                                        <p:tav tm="100000">
                                          <p:val>
                                            <p:strVal val="#ppt_w"/>
                                          </p:val>
                                        </p:tav>
                                      </p:tavLst>
                                    </p:anim>
                                    <p:anim calcmode="lin" valueType="num">
                                      <p:cBhvr>
                                        <p:cTn id="31" dur="500" fill="hold"/>
                                        <p:tgtEl>
                                          <p:spTgt spid="28675">
                                            <p:txEl>
                                              <p:pRg st="2" end="2"/>
                                            </p:txEl>
                                          </p:spTgt>
                                        </p:tgtEl>
                                        <p:attrNameLst>
                                          <p:attrName>ppt_h</p:attrName>
                                        </p:attrNameLst>
                                      </p:cBhvr>
                                      <p:tavLst>
                                        <p:tav tm="0">
                                          <p:val>
                                            <p:strVal val="(6*min(max(#ppt_w*#ppt_h,.3),1)-7.4)/-.7*#ppt_h"/>
                                          </p:val>
                                        </p:tav>
                                        <p:tav tm="100000">
                                          <p:val>
                                            <p:strVal val="#ppt_h"/>
                                          </p:val>
                                        </p:tav>
                                      </p:tavLst>
                                    </p:anim>
                                    <p:anim calcmode="lin" valueType="num">
                                      <p:cBhvr>
                                        <p:cTn id="32" dur="500" fill="hold"/>
                                        <p:tgtEl>
                                          <p:spTgt spid="28675">
                                            <p:txEl>
                                              <p:pRg st="2" end="2"/>
                                            </p:txEl>
                                          </p:spTgt>
                                        </p:tgtEl>
                                        <p:attrNameLst>
                                          <p:attrName>ppt_x</p:attrName>
                                        </p:attrNameLst>
                                      </p:cBhvr>
                                      <p:tavLst>
                                        <p:tav tm="0">
                                          <p:val>
                                            <p:fltVal val="0.5"/>
                                          </p:val>
                                        </p:tav>
                                        <p:tav tm="100000">
                                          <p:val>
                                            <p:strVal val="#ppt_x"/>
                                          </p:val>
                                        </p:tav>
                                      </p:tavLst>
                                    </p:anim>
                                    <p:anim calcmode="lin" valueType="num">
                                      <p:cBhvr>
                                        <p:cTn id="33" dur="500" fill="hold"/>
                                        <p:tgtEl>
                                          <p:spTgt spid="28675">
                                            <p:txEl>
                                              <p:pRg st="2" end="2"/>
                                            </p:txEl>
                                          </p:spTgt>
                                        </p:tgtEl>
                                        <p:attrNameLst>
                                          <p:attrName>ppt_y</p:attrName>
                                        </p:attrNameLst>
                                      </p:cBhvr>
                                      <p:tavLst>
                                        <p:tav tm="0">
                                          <p:val>
                                            <p:strVal val="1+(6*min(max(#ppt_w*#ppt_h,.3),1)-7.4)/-.7*#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36" fill="hold" grpId="0" nodeType="clickEffect">
                                  <p:stCondLst>
                                    <p:cond delay="0"/>
                                  </p:stCondLst>
                                  <p:childTnLst>
                                    <p:set>
                                      <p:cBhvr>
                                        <p:cTn id="37" dur="1" fill="hold">
                                          <p:stCondLst>
                                            <p:cond delay="0"/>
                                          </p:stCondLst>
                                        </p:cTn>
                                        <p:tgtEl>
                                          <p:spTgt spid="28675">
                                            <p:txEl>
                                              <p:pRg st="3" end="3"/>
                                            </p:txEl>
                                          </p:spTgt>
                                        </p:tgtEl>
                                        <p:attrNameLst>
                                          <p:attrName>style.visibility</p:attrName>
                                        </p:attrNameLst>
                                      </p:cBhvr>
                                      <p:to>
                                        <p:strVal val="visible"/>
                                      </p:to>
                                    </p:set>
                                    <p:anim calcmode="lin" valueType="num">
                                      <p:cBhvr>
                                        <p:cTn id="38" dur="500" fill="hold"/>
                                        <p:tgtEl>
                                          <p:spTgt spid="28675">
                                            <p:txEl>
                                              <p:pRg st="3" end="3"/>
                                            </p:txEl>
                                          </p:spTgt>
                                        </p:tgtEl>
                                        <p:attrNameLst>
                                          <p:attrName>ppt_w</p:attrName>
                                        </p:attrNameLst>
                                      </p:cBhvr>
                                      <p:tavLst>
                                        <p:tav tm="0">
                                          <p:val>
                                            <p:strVal val="(6*min(max(#ppt_w*#ppt_h,.3),1)-7.4)/-.7*#ppt_w"/>
                                          </p:val>
                                        </p:tav>
                                        <p:tav tm="100000">
                                          <p:val>
                                            <p:strVal val="#ppt_w"/>
                                          </p:val>
                                        </p:tav>
                                      </p:tavLst>
                                    </p:anim>
                                    <p:anim calcmode="lin" valueType="num">
                                      <p:cBhvr>
                                        <p:cTn id="39" dur="500" fill="hold"/>
                                        <p:tgtEl>
                                          <p:spTgt spid="28675">
                                            <p:txEl>
                                              <p:pRg st="3" end="3"/>
                                            </p:txEl>
                                          </p:spTgt>
                                        </p:tgtEl>
                                        <p:attrNameLst>
                                          <p:attrName>ppt_h</p:attrName>
                                        </p:attrNameLst>
                                      </p:cBhvr>
                                      <p:tavLst>
                                        <p:tav tm="0">
                                          <p:val>
                                            <p:strVal val="(6*min(max(#ppt_w*#ppt_h,.3),1)-7.4)/-.7*#ppt_h"/>
                                          </p:val>
                                        </p:tav>
                                        <p:tav tm="100000">
                                          <p:val>
                                            <p:strVal val="#ppt_h"/>
                                          </p:val>
                                        </p:tav>
                                      </p:tavLst>
                                    </p:anim>
                                    <p:anim calcmode="lin" valueType="num">
                                      <p:cBhvr>
                                        <p:cTn id="40" dur="500" fill="hold"/>
                                        <p:tgtEl>
                                          <p:spTgt spid="28675">
                                            <p:txEl>
                                              <p:pRg st="3" end="3"/>
                                            </p:txEl>
                                          </p:spTgt>
                                        </p:tgtEl>
                                        <p:attrNameLst>
                                          <p:attrName>ppt_x</p:attrName>
                                        </p:attrNameLst>
                                      </p:cBhvr>
                                      <p:tavLst>
                                        <p:tav tm="0">
                                          <p:val>
                                            <p:fltVal val="0.5"/>
                                          </p:val>
                                        </p:tav>
                                        <p:tav tm="100000">
                                          <p:val>
                                            <p:strVal val="#ppt_x"/>
                                          </p:val>
                                        </p:tav>
                                      </p:tavLst>
                                    </p:anim>
                                    <p:anim calcmode="lin" valueType="num">
                                      <p:cBhvr>
                                        <p:cTn id="41" dur="500" fill="hold"/>
                                        <p:tgtEl>
                                          <p:spTgt spid="28675">
                                            <p:txEl>
                                              <p:pRg st="3" end="3"/>
                                            </p:txEl>
                                          </p:spTgt>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28675"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2B5E46B0-C256-4535-B554-4E5266E2491C}"/>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F2CF2B1-8D26-4CA4-B910-A8626F64C404}"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9700" name="Rectangle 4">
            <a:extLst>
              <a:ext uri="{FF2B5EF4-FFF2-40B4-BE49-F238E27FC236}">
                <a16:creationId xmlns:a16="http://schemas.microsoft.com/office/drawing/2014/main" id="{72C23BFF-E0C8-4361-A7A0-C9E90DC090D2}"/>
              </a:ext>
            </a:extLst>
          </p:cNvPr>
          <p:cNvSpPr>
            <a:spLocks noGrp="1" noChangeArrowheads="1"/>
          </p:cNvSpPr>
          <p:nvPr>
            <p:ph type="title"/>
          </p:nvPr>
        </p:nvSpPr>
        <p:spPr/>
        <p:txBody>
          <a:bodyPr/>
          <a:lstStyle/>
          <a:p>
            <a:r>
              <a:rPr lang="en-US" altLang="en-US"/>
              <a:t>Apostolic Tradition</a:t>
            </a:r>
          </a:p>
        </p:txBody>
      </p:sp>
      <p:sp>
        <p:nvSpPr>
          <p:cNvPr id="29701" name="Text Box 5">
            <a:extLst>
              <a:ext uri="{FF2B5EF4-FFF2-40B4-BE49-F238E27FC236}">
                <a16:creationId xmlns:a16="http://schemas.microsoft.com/office/drawing/2014/main" id="{DCBA37D7-F705-46C9-AD54-079899F630E3}"/>
              </a:ext>
            </a:extLst>
          </p:cNvPr>
          <p:cNvSpPr txBox="1">
            <a:spLocks noChangeArrowheads="1"/>
          </p:cNvSpPr>
          <p:nvPr/>
        </p:nvSpPr>
        <p:spPr bwMode="auto">
          <a:xfrm>
            <a:off x="2600706" y="1981200"/>
            <a:ext cx="8666988"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800" b="0" u="none" strike="noStrike" kern="1200" cap="none" spc="0" normalizeH="0" baseline="0" noProof="0" dirty="0">
                <a:ln>
                  <a:noFill/>
                </a:ln>
                <a:solidFill>
                  <a:srgbClr val="FFFFFF"/>
                </a:solidFill>
                <a:effectLst/>
                <a:uLnTx/>
                <a:uFillTx/>
                <a:latin typeface="Agency FB" panose="020B0503020202020204" pitchFamily="34" charset="0"/>
              </a:rPr>
              <a:t>“But we command you, brethren, in the name of our Lord Jesus Christ that you withdraw from every brother who walks disorderly and not according to the tradition which he received from us” </a:t>
            </a:r>
            <a:br>
              <a:rPr kumimoji="0" lang="en-US" altLang="en-US" sz="4800" b="0" u="none" strike="noStrike" kern="1200" cap="none" spc="0" normalizeH="0" baseline="0" noProof="0" dirty="0">
                <a:ln>
                  <a:noFill/>
                </a:ln>
                <a:solidFill>
                  <a:srgbClr val="FFFFFF"/>
                </a:solidFill>
                <a:effectLst/>
                <a:uLnTx/>
                <a:uFillTx/>
                <a:latin typeface="Agency FB" panose="020B0503020202020204" pitchFamily="34" charset="0"/>
              </a:rPr>
            </a:br>
            <a:r>
              <a:rPr kumimoji="0" lang="en-US" altLang="en-US" sz="4800" b="0" u="none" strike="noStrike" kern="1200" cap="none" spc="0" normalizeH="0" baseline="0" noProof="0" dirty="0">
                <a:ln>
                  <a:noFill/>
                </a:ln>
                <a:solidFill>
                  <a:srgbClr val="FFFFFF"/>
                </a:solidFill>
                <a:effectLst/>
                <a:uLnTx/>
                <a:uFillTx/>
                <a:latin typeface="Agency FB" panose="020B0503020202020204" pitchFamily="34" charset="0"/>
              </a:rPr>
              <a:t>(2 Thess. 3:6)</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accel="50000" decel="50000" autoRev="1" fill="hold" grpId="0" nodeType="withEffect">
                                  <p:stCondLst>
                                    <p:cond delay="0"/>
                                  </p:stCondLst>
                                  <p:childTnLst>
                                    <p:animScale>
                                      <p:cBhvr>
                                        <p:cTn id="6" dur="2000" fill="hold"/>
                                        <p:tgtEl>
                                          <p:spTgt spid="29700"/>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602D6C12-9080-46F9-9F97-80B0495E7DDA}"/>
              </a:ext>
            </a:extLst>
          </p:cNvPr>
          <p:cNvSpPr>
            <a:spLocks noGrp="1" noChangeArrowheads="1"/>
          </p:cNvSpPr>
          <p:nvPr>
            <p:ph type="title"/>
          </p:nvPr>
        </p:nvSpPr>
        <p:spPr/>
        <p:txBody>
          <a:bodyPr/>
          <a:lstStyle/>
          <a:p>
            <a:r>
              <a:rPr lang="en-US" altLang="en-US" sz="4400" dirty="0"/>
              <a:t>Why the Emergence of Community Churches?</a:t>
            </a:r>
            <a:endParaRPr lang="en-US" altLang="en-US" sz="3600" dirty="0"/>
          </a:p>
        </p:txBody>
      </p:sp>
      <p:sp>
        <p:nvSpPr>
          <p:cNvPr id="14339" name="Rectangle 3">
            <a:extLst>
              <a:ext uri="{FF2B5EF4-FFF2-40B4-BE49-F238E27FC236}">
                <a16:creationId xmlns:a16="http://schemas.microsoft.com/office/drawing/2014/main" id="{79679B17-AD95-434C-B758-C96E2690FC3C}"/>
              </a:ext>
            </a:extLst>
          </p:cNvPr>
          <p:cNvSpPr>
            <a:spLocks noGrp="1" noChangeArrowheads="1"/>
          </p:cNvSpPr>
          <p:nvPr>
            <p:ph type="body" idx="1"/>
          </p:nvPr>
        </p:nvSpPr>
        <p:spPr>
          <a:xfrm>
            <a:off x="2286000" y="1905000"/>
            <a:ext cx="9220200" cy="4953000"/>
          </a:xfrm>
        </p:spPr>
        <p:txBody>
          <a:bodyPr/>
          <a:lstStyle/>
          <a:p>
            <a:pPr>
              <a:lnSpc>
                <a:spcPct val="90000"/>
              </a:lnSpc>
            </a:pPr>
            <a:r>
              <a:rPr lang="en-US" altLang="en-US" dirty="0"/>
              <a:t>downward spiral of denominational churches</a:t>
            </a:r>
          </a:p>
          <a:p>
            <a:pPr lvl="1">
              <a:lnSpc>
                <a:spcPct val="90000"/>
              </a:lnSpc>
              <a:buFontTx/>
              <a:buNone/>
            </a:pPr>
            <a:r>
              <a:rPr lang="en-US" altLang="en-US" dirty="0"/>
              <a:t>	“The growth comes as overall church attendance has slipped nearly 20 percent in the past 10 years, according to </a:t>
            </a:r>
            <a:r>
              <a:rPr lang="en-US" altLang="en-US" dirty="0" err="1"/>
              <a:t>Barna</a:t>
            </a:r>
            <a:r>
              <a:rPr lang="en-US" altLang="en-US" dirty="0"/>
              <a:t> research, a polling firm that focuses on religious issues. </a:t>
            </a:r>
            <a:r>
              <a:rPr lang="en-US" altLang="en-US" dirty="0" err="1"/>
              <a:t>Barna</a:t>
            </a:r>
            <a:r>
              <a:rPr lang="en-US" altLang="en-US" dirty="0"/>
              <a:t> says 40 percent of the nation goes to church on a typical Sunday, down from 49 percent in 1991” </a:t>
            </a:r>
          </a:p>
          <a:p>
            <a:pPr lvl="1" algn="r">
              <a:lnSpc>
                <a:spcPct val="90000"/>
              </a:lnSpc>
              <a:buFontTx/>
              <a:buNone/>
            </a:pPr>
            <a:r>
              <a:rPr lang="en-US" altLang="en-US" sz="2400" dirty="0">
                <a:latin typeface="Sceptre" pitchFamily="2" charset="0"/>
              </a:rPr>
              <a:t>(</a:t>
            </a:r>
            <a:r>
              <a:rPr lang="en-US" altLang="en-US" sz="2400" i="1" dirty="0">
                <a:latin typeface="Sceptre" pitchFamily="2" charset="0"/>
              </a:rPr>
              <a:t>God on a Grand Scale, Mega-Churches Grow Bigger and Bigger</a:t>
            </a:r>
            <a:r>
              <a:rPr lang="en-US" altLang="en-US" sz="2400" dirty="0">
                <a:latin typeface="Sceptre" pitchFamily="2" charset="0"/>
              </a:rPr>
              <a:t>, </a:t>
            </a:r>
            <a:br>
              <a:rPr lang="en-US" altLang="en-US" sz="2400" dirty="0">
                <a:latin typeface="Sceptre" pitchFamily="2" charset="0"/>
              </a:rPr>
            </a:br>
            <a:r>
              <a:rPr lang="en-US" altLang="en-US" sz="2400" dirty="0">
                <a:latin typeface="Sceptre" pitchFamily="2" charset="0"/>
              </a:rPr>
              <a:t>Oliver </a:t>
            </a:r>
            <a:r>
              <a:rPr lang="en-US" altLang="en-US" sz="2400" dirty="0" err="1">
                <a:latin typeface="Sceptre" pitchFamily="2" charset="0"/>
              </a:rPr>
              <a:t>Libaw</a:t>
            </a:r>
            <a:r>
              <a:rPr lang="en-US" altLang="en-US" sz="2400" dirty="0">
                <a:latin typeface="Sceptre" pitchFamily="2" charset="0"/>
              </a:rPr>
              <a:t>, abcnews.com)</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Scale>
                                      <p:cBhvr>
                                        <p:cTn id="7" dur="1000" decel="50000" fill="hold">
                                          <p:stCondLst>
                                            <p:cond delay="0"/>
                                          </p:stCondLst>
                                        </p:cTn>
                                        <p:tgtEl>
                                          <p:spTgt spid="14339">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339">
                                            <p:txEl>
                                              <p:pRg st="0" end="0"/>
                                            </p:txEl>
                                          </p:spTgt>
                                        </p:tgtEl>
                                        <p:attrNameLst>
                                          <p:attrName>ppt_x</p:attrName>
                                          <p:attrName>ppt_y</p:attrName>
                                        </p:attrNameLst>
                                      </p:cBhvr>
                                    </p:animMotion>
                                    <p:animEffect transition="in" filter="fade">
                                      <p:cBhvr>
                                        <p:cTn id="9" dur="1000"/>
                                        <p:tgtEl>
                                          <p:spTgt spid="14339">
                                            <p:txEl>
                                              <p:pRg st="0" end="0"/>
                                            </p:txEl>
                                          </p:spTgt>
                                        </p:tgtEl>
                                      </p:cBhvr>
                                    </p:animEffect>
                                  </p:childTnLst>
                                </p:cTn>
                              </p:par>
                            </p:childTnLst>
                          </p:cTn>
                        </p:par>
                        <p:par>
                          <p:cTn id="10" fill="hold" nodeType="withGroup">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14339">
                                            <p:txEl>
                                              <p:pRg st="1" end="1"/>
                                            </p:txEl>
                                          </p:spTgt>
                                        </p:tgtEl>
                                        <p:attrNameLst>
                                          <p:attrName>style.visibility</p:attrName>
                                        </p:attrNameLst>
                                      </p:cBhvr>
                                      <p:to>
                                        <p:strVal val="visible"/>
                                      </p:to>
                                    </p:set>
                                    <p:animScale>
                                      <p:cBhvr>
                                        <p:cTn id="13" dur="1000" decel="50000" fill="hold">
                                          <p:stCondLst>
                                            <p:cond delay="0"/>
                                          </p:stCondLst>
                                        </p:cTn>
                                        <p:tgtEl>
                                          <p:spTgt spid="14339">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4339">
                                            <p:txEl>
                                              <p:pRg st="1" end="1"/>
                                            </p:txEl>
                                          </p:spTgt>
                                        </p:tgtEl>
                                        <p:attrNameLst>
                                          <p:attrName>ppt_x</p:attrName>
                                          <p:attrName>ppt_y</p:attrName>
                                        </p:attrNameLst>
                                      </p:cBhvr>
                                    </p:animMotion>
                                    <p:animEffect transition="in" filter="fade">
                                      <p:cBhvr>
                                        <p:cTn id="15" dur="1000"/>
                                        <p:tgtEl>
                                          <p:spTgt spid="14339">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4339">
                                            <p:txEl>
                                              <p:pRg st="2" end="2"/>
                                            </p:txEl>
                                          </p:spTgt>
                                        </p:tgtEl>
                                        <p:attrNameLst>
                                          <p:attrName>style.visibility</p:attrName>
                                        </p:attrNameLst>
                                      </p:cBhvr>
                                      <p:to>
                                        <p:strVal val="visible"/>
                                      </p:to>
                                    </p:set>
                                    <p:animEffect transition="in" filter="fade">
                                      <p:cBhvr>
                                        <p:cTn id="19" dur="2000"/>
                                        <p:tgtEl>
                                          <p:spTgt spid="143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7A8762B-A4C6-455A-A8E5-E1BC27D0C51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A48C9A-E273-4593-84C7-5C0F6C90AAE5}"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1746" name="Rectangle 2">
            <a:extLst>
              <a:ext uri="{FF2B5EF4-FFF2-40B4-BE49-F238E27FC236}">
                <a16:creationId xmlns:a16="http://schemas.microsoft.com/office/drawing/2014/main" id="{984E0177-89C9-4D0E-9137-AC5392E53E1B}"/>
              </a:ext>
            </a:extLst>
          </p:cNvPr>
          <p:cNvSpPr>
            <a:spLocks noGrp="1" noChangeArrowheads="1"/>
          </p:cNvSpPr>
          <p:nvPr>
            <p:ph type="title"/>
          </p:nvPr>
        </p:nvSpPr>
        <p:spPr/>
        <p:txBody>
          <a:bodyPr/>
          <a:lstStyle/>
          <a:p>
            <a:r>
              <a:rPr lang="en-US" altLang="en-US" sz="4400"/>
              <a:t>Denominational Downward Spiral</a:t>
            </a:r>
          </a:p>
        </p:txBody>
      </p:sp>
      <p:sp>
        <p:nvSpPr>
          <p:cNvPr id="31747" name="Rectangle 3">
            <a:extLst>
              <a:ext uri="{FF2B5EF4-FFF2-40B4-BE49-F238E27FC236}">
                <a16:creationId xmlns:a16="http://schemas.microsoft.com/office/drawing/2014/main" id="{B2BD8300-9169-4D73-9992-C301A25CDA60}"/>
              </a:ext>
            </a:extLst>
          </p:cNvPr>
          <p:cNvSpPr>
            <a:spLocks noGrp="1" noChangeArrowheads="1"/>
          </p:cNvSpPr>
          <p:nvPr>
            <p:ph type="body" idx="1"/>
          </p:nvPr>
        </p:nvSpPr>
        <p:spPr>
          <a:xfrm>
            <a:off x="3048000" y="1905000"/>
            <a:ext cx="7620000" cy="4953000"/>
          </a:xfrm>
        </p:spPr>
        <p:txBody>
          <a:bodyPr/>
          <a:lstStyle/>
          <a:p>
            <a:pPr>
              <a:lnSpc>
                <a:spcPct val="90000"/>
              </a:lnSpc>
            </a:pPr>
            <a:r>
              <a:rPr lang="en-US" altLang="en-US" sz="3200" dirty="0"/>
              <a:t>as denominations decline in membership, they begin to compromise to sustain numbers</a:t>
            </a:r>
          </a:p>
          <a:p>
            <a:pPr>
              <a:lnSpc>
                <a:spcPct val="90000"/>
              </a:lnSpc>
            </a:pPr>
            <a:r>
              <a:rPr lang="en-US" altLang="en-US" sz="3200" dirty="0"/>
              <a:t>extending fellowship to homosexuals; condoning abortion; etc. has turned off many</a:t>
            </a:r>
          </a:p>
          <a:p>
            <a:pPr>
              <a:lnSpc>
                <a:spcPct val="90000"/>
              </a:lnSpc>
            </a:pPr>
            <a:r>
              <a:rPr lang="en-US" altLang="en-US" sz="3200" dirty="0"/>
              <a:t>mega churches </a:t>
            </a:r>
            <a:r>
              <a:rPr lang="en-US" altLang="en-US" sz="3200" i="1" dirty="0"/>
              <a:t>usually</a:t>
            </a:r>
            <a:r>
              <a:rPr lang="en-US" altLang="en-US" sz="3200" dirty="0"/>
              <a:t> have a higher moral message than mainstream denominationalism in key areas</a:t>
            </a:r>
          </a:p>
        </p:txBody>
      </p:sp>
      <p:sp>
        <p:nvSpPr>
          <p:cNvPr id="31752" name="WordArt 8">
            <a:extLst>
              <a:ext uri="{FF2B5EF4-FFF2-40B4-BE49-F238E27FC236}">
                <a16:creationId xmlns:a16="http://schemas.microsoft.com/office/drawing/2014/main" id="{E7957051-2317-4988-9238-582F897B6EEB}"/>
              </a:ext>
            </a:extLst>
          </p:cNvPr>
          <p:cNvSpPr>
            <a:spLocks noChangeArrowheads="1" noChangeShapeType="1" noTextEdit="1"/>
          </p:cNvSpPr>
          <p:nvPr/>
        </p:nvSpPr>
        <p:spPr bwMode="auto">
          <a:xfrm rot="2196424">
            <a:off x="990601" y="1905000"/>
            <a:ext cx="2028825" cy="1060450"/>
          </a:xfrm>
          <a:prstGeom prst="rect">
            <a:avLst/>
          </a:prstGeom>
          <a:extLst>
            <a:ext uri="{AF507438-7753-43E0-B8FC-AC1667EBCBE1}">
              <a14:hiddenEffects xmlns:a14="http://schemas.microsoft.com/office/drawing/2010/main">
                <a:effectLst/>
              </a14:hiddenEffects>
            </a:ext>
          </a:extLst>
        </p:spPr>
        <p:txBody>
          <a:bodyPr wrap="none" fromWordArt="1">
            <a:prstTxWarp prst="textCurveDown">
              <a:avLst>
                <a:gd name="adj" fmla="val 52630"/>
              </a:avLst>
            </a:prstTxWarp>
            <a:scene3d>
              <a:camera prst="legacyPerspectiveFront">
                <a:rot lat="19799999" lon="17939998" rev="0"/>
              </a:camera>
              <a:lightRig rig="legacyNormal2" dir="t"/>
            </a:scene3d>
            <a:sp3d extrusionH="163500" prstMaterial="legacyMatte">
              <a:extrusionClr>
                <a:srgbClr val="939676"/>
              </a:extrusionClr>
              <a:contourClr>
                <a:srgbClr val="FFFFFF"/>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a:ln w="9525" cap="sq">
                  <a:round/>
                  <a:headEnd type="none" w="sm" len="sm"/>
                  <a:tailEnd type="none" w="sm" len="sm"/>
                </a:ln>
                <a:gradFill rotWithShape="0">
                  <a:gsLst>
                    <a:gs pos="0">
                      <a:srgbClr val="707070"/>
                    </a:gs>
                    <a:gs pos="50000">
                      <a:srgbClr val="FFFFFF"/>
                    </a:gs>
                    <a:gs pos="100000">
                      <a:srgbClr val="707070"/>
                    </a:gs>
                  </a:gsLst>
                  <a:lin ang="503576" scaled="1"/>
                </a:gradFill>
                <a:effectLst/>
                <a:uLnTx/>
                <a:uFillTx/>
                <a:latin typeface="Impact" panose="020B0806030902050204" pitchFamily="34" charset="0"/>
                <a:ea typeface="+mn-ea"/>
                <a:cs typeface="+mn-cs"/>
              </a:rPr>
              <a:t>Compromise</a:t>
            </a:r>
          </a:p>
        </p:txBody>
      </p:sp>
      <p:grpSp>
        <p:nvGrpSpPr>
          <p:cNvPr id="31754" name="Group 10">
            <a:extLst>
              <a:ext uri="{FF2B5EF4-FFF2-40B4-BE49-F238E27FC236}">
                <a16:creationId xmlns:a16="http://schemas.microsoft.com/office/drawing/2014/main" id="{F8C9363C-CFDF-47D9-9042-D354632A850C}"/>
              </a:ext>
            </a:extLst>
          </p:cNvPr>
          <p:cNvGrpSpPr>
            <a:grpSpLocks/>
          </p:cNvGrpSpPr>
          <p:nvPr/>
        </p:nvGrpSpPr>
        <p:grpSpPr bwMode="auto">
          <a:xfrm>
            <a:off x="1524000" y="3429000"/>
            <a:ext cx="1778000" cy="3429000"/>
            <a:chOff x="0" y="2160"/>
            <a:chExt cx="1120" cy="2160"/>
          </a:xfrm>
        </p:grpSpPr>
        <p:sp>
          <p:nvSpPr>
            <p:cNvPr id="31749" name="AutoShape 5">
              <a:extLst>
                <a:ext uri="{FF2B5EF4-FFF2-40B4-BE49-F238E27FC236}">
                  <a16:creationId xmlns:a16="http://schemas.microsoft.com/office/drawing/2014/main" id="{7F5DE1F0-3F89-4CD5-AFE2-ABB8C0A4D346}"/>
                </a:ext>
              </a:extLst>
            </p:cNvPr>
            <p:cNvSpPr>
              <a:spLocks noChangeArrowheads="1"/>
            </p:cNvSpPr>
            <p:nvPr/>
          </p:nvSpPr>
          <p:spPr bwMode="auto">
            <a:xfrm rot="15665104" flipH="1">
              <a:off x="618" y="2070"/>
              <a:ext cx="336" cy="516"/>
            </a:xfrm>
            <a:prstGeom prst="curvedUpArrow">
              <a:avLst>
                <a:gd name="adj1" fmla="val 23347"/>
                <a:gd name="adj2" fmla="val 40375"/>
                <a:gd name="adj3" fmla="val 51190"/>
              </a:avLst>
            </a:prstGeom>
            <a:solidFill>
              <a:schemeClr val="accent1"/>
            </a:solidFill>
            <a:ln w="190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1750" name="AutoShape 6">
              <a:extLst>
                <a:ext uri="{FF2B5EF4-FFF2-40B4-BE49-F238E27FC236}">
                  <a16:creationId xmlns:a16="http://schemas.microsoft.com/office/drawing/2014/main" id="{B56B2CBD-4717-4B27-A6C6-5C578F91094B}"/>
                </a:ext>
              </a:extLst>
            </p:cNvPr>
            <p:cNvSpPr>
              <a:spLocks noChangeArrowheads="1"/>
            </p:cNvSpPr>
            <p:nvPr/>
          </p:nvSpPr>
          <p:spPr bwMode="auto">
            <a:xfrm>
              <a:off x="48" y="2880"/>
              <a:ext cx="1008" cy="1440"/>
            </a:xfrm>
            <a:prstGeom prst="downArrow">
              <a:avLst>
                <a:gd name="adj1" fmla="val 69093"/>
                <a:gd name="adj2" fmla="val 38479"/>
              </a:avLst>
            </a:prstGeom>
            <a:solidFill>
              <a:srgbClr val="000000">
                <a:alpha val="48000"/>
              </a:srgbClr>
            </a:solidFill>
            <a:ln w="25400">
              <a:prstDash val="dash"/>
              <a:miter lim="800000"/>
              <a:headEnd type="none" w="sm" len="sm"/>
              <a:tailEnd type="none" w="sm" len="sm"/>
            </a:ln>
            <a:effectLst/>
            <a:scene3d>
              <a:camera prst="legacyPerspectiveTop">
                <a:rot lat="21299999" lon="2700000" rev="0"/>
              </a:camera>
              <a:lightRig rig="legacyFlat3" dir="b"/>
            </a:scene3d>
            <a:sp3d extrusionH="100000" prstMaterial="legacyMatte">
              <a:bevelT w="13500" h="13500" prst="angle"/>
              <a:bevelB w="13500" h="13500" prst="angle"/>
              <a:extrusionClr>
                <a:srgbClr val="FF3300"/>
              </a:extrusionClr>
              <a:contourClr>
                <a:srgbClr val="0000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1751" name="AutoShape 7">
              <a:extLst>
                <a:ext uri="{FF2B5EF4-FFF2-40B4-BE49-F238E27FC236}">
                  <a16:creationId xmlns:a16="http://schemas.microsoft.com/office/drawing/2014/main" id="{D01D52E1-6059-4ACE-9B04-9DB1E6C940DE}"/>
                </a:ext>
              </a:extLst>
            </p:cNvPr>
            <p:cNvSpPr>
              <a:spLocks noChangeArrowheads="1"/>
            </p:cNvSpPr>
            <p:nvPr/>
          </p:nvSpPr>
          <p:spPr bwMode="auto">
            <a:xfrm rot="15784871" flipH="1" flipV="1">
              <a:off x="17" y="2478"/>
              <a:ext cx="481" cy="516"/>
            </a:xfrm>
            <a:prstGeom prst="curvedUpArrow">
              <a:avLst>
                <a:gd name="adj1" fmla="val 9255"/>
                <a:gd name="adj2" fmla="val 44227"/>
                <a:gd name="adj3" fmla="val 15153"/>
              </a:avLst>
            </a:prstGeom>
            <a:solidFill>
              <a:schemeClr val="accent1"/>
            </a:solidFill>
            <a:ln w="190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1753" name="Text Box 9">
              <a:extLst>
                <a:ext uri="{FF2B5EF4-FFF2-40B4-BE49-F238E27FC236}">
                  <a16:creationId xmlns:a16="http://schemas.microsoft.com/office/drawing/2014/main" id="{DC25FF36-EA4F-4596-9B80-EDAF2B7223BF}"/>
                </a:ext>
              </a:extLst>
            </p:cNvPr>
            <p:cNvSpPr txBox="1">
              <a:spLocks noChangeArrowheads="1"/>
            </p:cNvSpPr>
            <p:nvPr/>
          </p:nvSpPr>
          <p:spPr bwMode="auto">
            <a:xfrm rot="16200000">
              <a:off x="-101" y="3115"/>
              <a:ext cx="1296" cy="53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ahoma" panose="020B0604030504040204" pitchFamily="34" charset="0"/>
                  <a:ea typeface="+mn-ea"/>
                  <a:cs typeface="+mn-cs"/>
                </a:rPr>
                <a:t>membership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ahoma" panose="020B0604030504040204" pitchFamily="34" charset="0"/>
                  <a:ea typeface="+mn-ea"/>
                  <a:cs typeface="+mn-cs"/>
                </a:rPr>
                <a:t>&amp; morality</a:t>
              </a:r>
            </a:p>
          </p:txBody>
        </p:sp>
        <p:sp>
          <p:nvSpPr>
            <p:cNvPr id="31748" name="AutoShape 4">
              <a:extLst>
                <a:ext uri="{FF2B5EF4-FFF2-40B4-BE49-F238E27FC236}">
                  <a16:creationId xmlns:a16="http://schemas.microsoft.com/office/drawing/2014/main" id="{BB34D426-56DF-42F9-B8D5-C28603D620A3}"/>
                </a:ext>
              </a:extLst>
            </p:cNvPr>
            <p:cNvSpPr>
              <a:spLocks noChangeArrowheads="1"/>
            </p:cNvSpPr>
            <p:nvPr/>
          </p:nvSpPr>
          <p:spPr bwMode="auto">
            <a:xfrm>
              <a:off x="592" y="2782"/>
              <a:ext cx="528" cy="338"/>
            </a:xfrm>
            <a:prstGeom prst="curvedLeftArrow">
              <a:avLst>
                <a:gd name="adj1" fmla="val 5296"/>
                <a:gd name="adj2" fmla="val 33685"/>
                <a:gd name="adj3" fmla="val 34606"/>
              </a:avLst>
            </a:prstGeom>
            <a:solidFill>
              <a:schemeClr val="accent1"/>
            </a:solidFill>
            <a:ln w="190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31752"/>
                                        </p:tgtEl>
                                        <p:attrNameLst>
                                          <p:attrName>style.visibility</p:attrName>
                                        </p:attrNameLst>
                                      </p:cBhvr>
                                      <p:to>
                                        <p:strVal val="visible"/>
                                      </p:to>
                                    </p:set>
                                    <p:animEffect transition="in" filter="fade">
                                      <p:cBhvr>
                                        <p:cTn id="7" dur="1000"/>
                                        <p:tgtEl>
                                          <p:spTgt spid="31752"/>
                                        </p:tgtEl>
                                      </p:cBhvr>
                                    </p:animEffect>
                                    <p:anim calcmode="lin" valueType="num">
                                      <p:cBhvr>
                                        <p:cTn id="8" dur="1000" fill="hold"/>
                                        <p:tgtEl>
                                          <p:spTgt spid="31752"/>
                                        </p:tgtEl>
                                        <p:attrNameLst>
                                          <p:attrName>ppt_x</p:attrName>
                                        </p:attrNameLst>
                                      </p:cBhvr>
                                      <p:tavLst>
                                        <p:tav tm="0">
                                          <p:val>
                                            <p:strVal val="#ppt_x"/>
                                          </p:val>
                                        </p:tav>
                                        <p:tav tm="100000">
                                          <p:val>
                                            <p:strVal val="#ppt_x"/>
                                          </p:val>
                                        </p:tav>
                                      </p:tavLst>
                                    </p:anim>
                                    <p:anim calcmode="lin" valueType="num">
                                      <p:cBhvr>
                                        <p:cTn id="9" dur="1000" fill="hold"/>
                                        <p:tgtEl>
                                          <p:spTgt spid="3175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2" presetClass="entr" presetSubtype="1" fill="hold" nodeType="afterEffect">
                                  <p:stCondLst>
                                    <p:cond delay="0"/>
                                  </p:stCondLst>
                                  <p:childTnLst>
                                    <p:set>
                                      <p:cBhvr>
                                        <p:cTn id="12" dur="1" fill="hold">
                                          <p:stCondLst>
                                            <p:cond delay="0"/>
                                          </p:stCondLst>
                                        </p:cTn>
                                        <p:tgtEl>
                                          <p:spTgt spid="31754"/>
                                        </p:tgtEl>
                                        <p:attrNameLst>
                                          <p:attrName>style.visibility</p:attrName>
                                        </p:attrNameLst>
                                      </p:cBhvr>
                                      <p:to>
                                        <p:strVal val="visible"/>
                                      </p:to>
                                    </p:set>
                                    <p:animEffect transition="in" filter="wipe(up)">
                                      <p:cBhvr>
                                        <p:cTn id="13" dur="2000"/>
                                        <p:tgtEl>
                                          <p:spTgt spid="31754"/>
                                        </p:tgtEl>
                                      </p:cBhvr>
                                    </p:animEffect>
                                  </p:childTnLst>
                                </p:cTn>
                              </p:par>
                              <p:par>
                                <p:cTn id="14" presetID="47" presetClass="entr" presetSubtype="0" fill="hold" grpId="0" nodeType="withEffect">
                                  <p:stCondLst>
                                    <p:cond delay="0"/>
                                  </p:stCondLst>
                                  <p:childTnLst>
                                    <p:set>
                                      <p:cBhvr>
                                        <p:cTn id="15" dur="1" fill="hold">
                                          <p:stCondLst>
                                            <p:cond delay="0"/>
                                          </p:stCondLst>
                                        </p:cTn>
                                        <p:tgtEl>
                                          <p:spTgt spid="31747">
                                            <p:txEl>
                                              <p:pRg st="0" end="0"/>
                                            </p:txEl>
                                          </p:spTgt>
                                        </p:tgtEl>
                                        <p:attrNameLst>
                                          <p:attrName>style.visibility</p:attrName>
                                        </p:attrNameLst>
                                      </p:cBhvr>
                                      <p:to>
                                        <p:strVal val="visible"/>
                                      </p:to>
                                    </p:set>
                                    <p:animEffect transition="in" filter="fade">
                                      <p:cBhvr>
                                        <p:cTn id="16" dur="1000"/>
                                        <p:tgtEl>
                                          <p:spTgt spid="31747">
                                            <p:txEl>
                                              <p:pRg st="0" end="0"/>
                                            </p:txEl>
                                          </p:spTgt>
                                        </p:tgtEl>
                                      </p:cBhvr>
                                    </p:animEffect>
                                    <p:anim calcmode="lin" valueType="num">
                                      <p:cBhvr>
                                        <p:cTn id="17" dur="1000" fill="hold"/>
                                        <p:tgtEl>
                                          <p:spTgt spid="31747">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3174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31747">
                                            <p:txEl>
                                              <p:pRg st="1" end="1"/>
                                            </p:txEl>
                                          </p:spTgt>
                                        </p:tgtEl>
                                        <p:attrNameLst>
                                          <p:attrName>style.visibility</p:attrName>
                                        </p:attrNameLst>
                                      </p:cBhvr>
                                      <p:to>
                                        <p:strVal val="visible"/>
                                      </p:to>
                                    </p:set>
                                    <p:animEffect transition="in" filter="fade">
                                      <p:cBhvr>
                                        <p:cTn id="23" dur="1000"/>
                                        <p:tgtEl>
                                          <p:spTgt spid="31747">
                                            <p:txEl>
                                              <p:pRg st="1" end="1"/>
                                            </p:txEl>
                                          </p:spTgt>
                                        </p:tgtEl>
                                      </p:cBhvr>
                                    </p:animEffect>
                                    <p:anim calcmode="lin" valueType="num">
                                      <p:cBhvr>
                                        <p:cTn id="24" dur="1000" fill="hold"/>
                                        <p:tgtEl>
                                          <p:spTgt spid="31747">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3174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31747">
                                            <p:txEl>
                                              <p:pRg st="2" end="2"/>
                                            </p:txEl>
                                          </p:spTgt>
                                        </p:tgtEl>
                                        <p:attrNameLst>
                                          <p:attrName>style.visibility</p:attrName>
                                        </p:attrNameLst>
                                      </p:cBhvr>
                                      <p:to>
                                        <p:strVal val="visible"/>
                                      </p:to>
                                    </p:set>
                                    <p:animEffect transition="in" filter="fade">
                                      <p:cBhvr>
                                        <p:cTn id="30" dur="1000"/>
                                        <p:tgtEl>
                                          <p:spTgt spid="31747">
                                            <p:txEl>
                                              <p:pRg st="2" end="2"/>
                                            </p:txEl>
                                          </p:spTgt>
                                        </p:tgtEl>
                                      </p:cBhvr>
                                    </p:animEffect>
                                    <p:anim calcmode="lin" valueType="num">
                                      <p:cBhvr>
                                        <p:cTn id="31" dur="1000" fill="hold"/>
                                        <p:tgtEl>
                                          <p:spTgt spid="31747">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3174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237FDF15-F8E6-4C7A-B828-C810AAECE9E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E107EC-E57A-4EA6-B4F5-08720B7ED1B1}"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5362" name="Rectangle 2">
            <a:extLst>
              <a:ext uri="{FF2B5EF4-FFF2-40B4-BE49-F238E27FC236}">
                <a16:creationId xmlns:a16="http://schemas.microsoft.com/office/drawing/2014/main" id="{320E2838-437A-4460-9300-329EE7255BE1}"/>
              </a:ext>
            </a:extLst>
          </p:cNvPr>
          <p:cNvSpPr>
            <a:spLocks noGrp="1" noChangeArrowheads="1"/>
          </p:cNvSpPr>
          <p:nvPr>
            <p:ph type="title"/>
          </p:nvPr>
        </p:nvSpPr>
        <p:spPr/>
        <p:txBody>
          <a:bodyPr/>
          <a:lstStyle/>
          <a:p>
            <a:r>
              <a:rPr lang="en-US" altLang="en-US" sz="4400"/>
              <a:t>Tactics of the Community Church</a:t>
            </a:r>
          </a:p>
        </p:txBody>
      </p:sp>
      <p:sp>
        <p:nvSpPr>
          <p:cNvPr id="15363" name="Rectangle 3">
            <a:extLst>
              <a:ext uri="{FF2B5EF4-FFF2-40B4-BE49-F238E27FC236}">
                <a16:creationId xmlns:a16="http://schemas.microsoft.com/office/drawing/2014/main" id="{00E88091-5BF0-4199-98C2-C73B68647325}"/>
              </a:ext>
            </a:extLst>
          </p:cNvPr>
          <p:cNvSpPr>
            <a:spLocks noGrp="1" noChangeArrowheads="1"/>
          </p:cNvSpPr>
          <p:nvPr>
            <p:ph type="body" idx="1"/>
          </p:nvPr>
        </p:nvSpPr>
        <p:spPr/>
        <p:txBody>
          <a:bodyPr/>
          <a:lstStyle/>
          <a:p>
            <a:r>
              <a:rPr lang="en-US" altLang="en-US"/>
              <a:t>a strong dynamic leader</a:t>
            </a:r>
          </a:p>
          <a:p>
            <a:pPr lvl="1"/>
            <a:r>
              <a:rPr lang="en-US" altLang="en-US"/>
              <a:t>parallels the beginning of mainstream denominational churches</a:t>
            </a:r>
          </a:p>
        </p:txBody>
      </p:sp>
    </p:spTree>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3DC98CD1-08C5-4509-BB0B-5F64A7CF3898}"/>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4417509-E251-432A-88CB-8A9B1FDDCB52}"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6386" name="Rectangle 2">
            <a:extLst>
              <a:ext uri="{FF2B5EF4-FFF2-40B4-BE49-F238E27FC236}">
                <a16:creationId xmlns:a16="http://schemas.microsoft.com/office/drawing/2014/main" id="{9A8DD177-8C44-41D3-8457-59D1DF91FC53}"/>
              </a:ext>
            </a:extLst>
          </p:cNvPr>
          <p:cNvSpPr>
            <a:spLocks noGrp="1" noChangeArrowheads="1"/>
          </p:cNvSpPr>
          <p:nvPr>
            <p:ph type="title"/>
          </p:nvPr>
        </p:nvSpPr>
        <p:spPr/>
        <p:txBody>
          <a:bodyPr/>
          <a:lstStyle/>
          <a:p>
            <a:r>
              <a:rPr lang="en-US" altLang="en-US" sz="4000"/>
              <a:t>Dynamic Personalities of Denominational Churches</a:t>
            </a:r>
          </a:p>
        </p:txBody>
      </p:sp>
      <p:sp>
        <p:nvSpPr>
          <p:cNvPr id="16388" name="Rectangle 4">
            <a:extLst>
              <a:ext uri="{FF2B5EF4-FFF2-40B4-BE49-F238E27FC236}">
                <a16:creationId xmlns:a16="http://schemas.microsoft.com/office/drawing/2014/main" id="{043061CF-8876-4094-9AA9-94AB6A7C2352}"/>
              </a:ext>
            </a:extLst>
          </p:cNvPr>
          <p:cNvSpPr>
            <a:spLocks noGrp="1" noChangeArrowheads="1"/>
          </p:cNvSpPr>
          <p:nvPr>
            <p:ph type="body" sz="half" idx="1"/>
          </p:nvPr>
        </p:nvSpPr>
        <p:spPr/>
        <p:txBody>
          <a:bodyPr/>
          <a:lstStyle/>
          <a:p>
            <a:r>
              <a:rPr lang="en-US" altLang="en-US" sz="3200" dirty="0"/>
              <a:t>Martin Luther</a:t>
            </a:r>
          </a:p>
          <a:p>
            <a:r>
              <a:rPr lang="en-US" altLang="en-US" sz="3200" dirty="0"/>
              <a:t>John Calvin</a:t>
            </a:r>
          </a:p>
          <a:p>
            <a:r>
              <a:rPr lang="en-US" altLang="en-US" sz="3200" dirty="0"/>
              <a:t>John Wesley</a:t>
            </a:r>
          </a:p>
          <a:p>
            <a:r>
              <a:rPr lang="en-US" altLang="en-US" sz="3200" dirty="0"/>
              <a:t>Joseph Smith</a:t>
            </a:r>
          </a:p>
          <a:p>
            <a:r>
              <a:rPr lang="en-US" altLang="en-US" sz="3200" dirty="0"/>
              <a:t>William Miller</a:t>
            </a:r>
          </a:p>
        </p:txBody>
      </p:sp>
      <p:sp>
        <p:nvSpPr>
          <p:cNvPr id="16389" name="Rectangle 5">
            <a:extLst>
              <a:ext uri="{FF2B5EF4-FFF2-40B4-BE49-F238E27FC236}">
                <a16:creationId xmlns:a16="http://schemas.microsoft.com/office/drawing/2014/main" id="{AFBCC7A7-C2A1-4984-A947-99323B7E058B}"/>
              </a:ext>
            </a:extLst>
          </p:cNvPr>
          <p:cNvSpPr>
            <a:spLocks noGrp="1" noChangeArrowheads="1"/>
          </p:cNvSpPr>
          <p:nvPr>
            <p:ph type="body" sz="half" idx="2"/>
          </p:nvPr>
        </p:nvSpPr>
        <p:spPr/>
        <p:txBody>
          <a:bodyPr/>
          <a:lstStyle/>
          <a:p>
            <a:r>
              <a:rPr lang="en-US" altLang="en-US" sz="3200" dirty="0"/>
              <a:t>Lutheran 1530</a:t>
            </a:r>
          </a:p>
          <a:p>
            <a:r>
              <a:rPr lang="en-US" altLang="en-US" sz="3200" dirty="0"/>
              <a:t>Presbyterian 1535</a:t>
            </a:r>
          </a:p>
          <a:p>
            <a:r>
              <a:rPr lang="en-US" altLang="en-US" sz="3200" dirty="0"/>
              <a:t>Methodist 1729</a:t>
            </a:r>
          </a:p>
          <a:p>
            <a:r>
              <a:rPr lang="en-US" altLang="en-US" sz="3200" dirty="0"/>
              <a:t>Mormon 1830</a:t>
            </a:r>
          </a:p>
          <a:p>
            <a:r>
              <a:rPr lang="en-US" altLang="en-US" sz="3200" dirty="0"/>
              <a:t>Adventist 1831</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388">
                                            <p:txEl>
                                              <p:pRg st="0" end="0"/>
                                            </p:txEl>
                                          </p:spTgt>
                                        </p:tgtEl>
                                        <p:attrNameLst>
                                          <p:attrName>style.visibility</p:attrName>
                                        </p:attrNameLst>
                                      </p:cBhvr>
                                      <p:to>
                                        <p:strVal val="visible"/>
                                      </p:to>
                                    </p:set>
                                    <p:animEffect transition="in" filter="fade">
                                      <p:cBhvr>
                                        <p:cTn id="7" dur="750"/>
                                        <p:tgtEl>
                                          <p:spTgt spid="16388">
                                            <p:txEl>
                                              <p:pRg st="0" end="0"/>
                                            </p:txEl>
                                          </p:spTgt>
                                        </p:tgtEl>
                                      </p:cBhvr>
                                    </p:animEffect>
                                  </p:childTnLst>
                                </p:cTn>
                              </p:par>
                            </p:childTnLst>
                          </p:cTn>
                        </p:par>
                        <p:par>
                          <p:cTn id="8" fill="hold" nodeType="afterGroup">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16389">
                                            <p:txEl>
                                              <p:pRg st="0" end="0"/>
                                            </p:txEl>
                                          </p:spTgt>
                                        </p:tgtEl>
                                        <p:attrNameLst>
                                          <p:attrName>style.visibility</p:attrName>
                                        </p:attrNameLst>
                                      </p:cBhvr>
                                      <p:to>
                                        <p:strVal val="visible"/>
                                      </p:to>
                                    </p:set>
                                    <p:animEffect transition="in" filter="fade">
                                      <p:cBhvr>
                                        <p:cTn id="11" dur="750"/>
                                        <p:tgtEl>
                                          <p:spTgt spid="16389">
                                            <p:txEl>
                                              <p:pRg st="0" end="0"/>
                                            </p:txEl>
                                          </p:spTgt>
                                        </p:tgtEl>
                                      </p:cBhvr>
                                    </p:animEffect>
                                  </p:childTnLst>
                                </p:cTn>
                              </p:par>
                            </p:childTnLst>
                          </p:cTn>
                        </p:par>
                        <p:par>
                          <p:cTn id="12" fill="hold" nodeType="withGroup">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6388">
                                            <p:txEl>
                                              <p:pRg st="1" end="1"/>
                                            </p:txEl>
                                          </p:spTgt>
                                        </p:tgtEl>
                                        <p:attrNameLst>
                                          <p:attrName>style.visibility</p:attrName>
                                        </p:attrNameLst>
                                      </p:cBhvr>
                                      <p:to>
                                        <p:strVal val="visible"/>
                                      </p:to>
                                    </p:set>
                                    <p:animEffect transition="in" filter="fade">
                                      <p:cBhvr>
                                        <p:cTn id="15" dur="750"/>
                                        <p:tgtEl>
                                          <p:spTgt spid="16388">
                                            <p:txEl>
                                              <p:pRg st="1" end="1"/>
                                            </p:txEl>
                                          </p:spTgt>
                                        </p:tgtEl>
                                      </p:cBhvr>
                                    </p:animEffect>
                                  </p:childTnLst>
                                </p:cTn>
                              </p:par>
                            </p:childTnLst>
                          </p:cTn>
                        </p:par>
                        <p:par>
                          <p:cTn id="16" fill="hold">
                            <p:stCondLst>
                              <p:cond delay="2250"/>
                            </p:stCondLst>
                            <p:childTnLst>
                              <p:par>
                                <p:cTn id="17" presetID="10" presetClass="entr" presetSubtype="0" fill="hold" grpId="0" nodeType="afterEffect">
                                  <p:stCondLst>
                                    <p:cond delay="0"/>
                                  </p:stCondLst>
                                  <p:childTnLst>
                                    <p:set>
                                      <p:cBhvr>
                                        <p:cTn id="18" dur="1" fill="hold">
                                          <p:stCondLst>
                                            <p:cond delay="0"/>
                                          </p:stCondLst>
                                        </p:cTn>
                                        <p:tgtEl>
                                          <p:spTgt spid="16389">
                                            <p:txEl>
                                              <p:pRg st="1" end="1"/>
                                            </p:txEl>
                                          </p:spTgt>
                                        </p:tgtEl>
                                        <p:attrNameLst>
                                          <p:attrName>style.visibility</p:attrName>
                                        </p:attrNameLst>
                                      </p:cBhvr>
                                      <p:to>
                                        <p:strVal val="visible"/>
                                      </p:to>
                                    </p:set>
                                    <p:animEffect transition="in" filter="fade">
                                      <p:cBhvr>
                                        <p:cTn id="19" dur="750"/>
                                        <p:tgtEl>
                                          <p:spTgt spid="16389">
                                            <p:txEl>
                                              <p:pRg st="1" end="1"/>
                                            </p:txEl>
                                          </p:spTgt>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16388">
                                            <p:txEl>
                                              <p:pRg st="2" end="2"/>
                                            </p:txEl>
                                          </p:spTgt>
                                        </p:tgtEl>
                                        <p:attrNameLst>
                                          <p:attrName>style.visibility</p:attrName>
                                        </p:attrNameLst>
                                      </p:cBhvr>
                                      <p:to>
                                        <p:strVal val="visible"/>
                                      </p:to>
                                    </p:set>
                                    <p:animEffect transition="in" filter="fade">
                                      <p:cBhvr>
                                        <p:cTn id="23" dur="750"/>
                                        <p:tgtEl>
                                          <p:spTgt spid="16388">
                                            <p:txEl>
                                              <p:pRg st="2" end="2"/>
                                            </p:txEl>
                                          </p:spTgt>
                                        </p:tgtEl>
                                      </p:cBhvr>
                                    </p:animEffect>
                                  </p:childTnLst>
                                </p:cTn>
                              </p:par>
                            </p:childTnLst>
                          </p:cTn>
                        </p:par>
                        <p:par>
                          <p:cTn id="24" fill="hold" nodeType="afterGroup">
                            <p:stCondLst>
                              <p:cond delay="3750"/>
                            </p:stCondLst>
                            <p:childTnLst>
                              <p:par>
                                <p:cTn id="25" presetID="10" presetClass="entr" presetSubtype="0" fill="hold" grpId="0" nodeType="afterEffect">
                                  <p:stCondLst>
                                    <p:cond delay="0"/>
                                  </p:stCondLst>
                                  <p:childTnLst>
                                    <p:set>
                                      <p:cBhvr>
                                        <p:cTn id="26" dur="1" fill="hold">
                                          <p:stCondLst>
                                            <p:cond delay="0"/>
                                          </p:stCondLst>
                                        </p:cTn>
                                        <p:tgtEl>
                                          <p:spTgt spid="16389">
                                            <p:txEl>
                                              <p:pRg st="2" end="2"/>
                                            </p:txEl>
                                          </p:spTgt>
                                        </p:tgtEl>
                                        <p:attrNameLst>
                                          <p:attrName>style.visibility</p:attrName>
                                        </p:attrNameLst>
                                      </p:cBhvr>
                                      <p:to>
                                        <p:strVal val="visible"/>
                                      </p:to>
                                    </p:set>
                                    <p:animEffect transition="in" filter="fade">
                                      <p:cBhvr>
                                        <p:cTn id="27" dur="750"/>
                                        <p:tgtEl>
                                          <p:spTgt spid="16389">
                                            <p:txEl>
                                              <p:pRg st="2" end="2"/>
                                            </p:txEl>
                                          </p:spTgt>
                                        </p:tgtEl>
                                      </p:cBhvr>
                                    </p:animEffect>
                                  </p:childTnLst>
                                </p:cTn>
                              </p:par>
                            </p:childTnLst>
                          </p:cTn>
                        </p:par>
                        <p:par>
                          <p:cTn id="28" fill="hold" nodeType="withGroup">
                            <p:stCondLst>
                              <p:cond delay="4500"/>
                            </p:stCondLst>
                            <p:childTnLst>
                              <p:par>
                                <p:cTn id="29" presetID="10" presetClass="entr" presetSubtype="0" fill="hold" grpId="0" nodeType="afterEffect">
                                  <p:stCondLst>
                                    <p:cond delay="0"/>
                                  </p:stCondLst>
                                  <p:childTnLst>
                                    <p:set>
                                      <p:cBhvr>
                                        <p:cTn id="30" dur="1" fill="hold">
                                          <p:stCondLst>
                                            <p:cond delay="0"/>
                                          </p:stCondLst>
                                        </p:cTn>
                                        <p:tgtEl>
                                          <p:spTgt spid="16388">
                                            <p:txEl>
                                              <p:pRg st="3" end="3"/>
                                            </p:txEl>
                                          </p:spTgt>
                                        </p:tgtEl>
                                        <p:attrNameLst>
                                          <p:attrName>style.visibility</p:attrName>
                                        </p:attrNameLst>
                                      </p:cBhvr>
                                      <p:to>
                                        <p:strVal val="visible"/>
                                      </p:to>
                                    </p:set>
                                    <p:animEffect transition="in" filter="fade">
                                      <p:cBhvr>
                                        <p:cTn id="31" dur="750"/>
                                        <p:tgtEl>
                                          <p:spTgt spid="16388">
                                            <p:txEl>
                                              <p:pRg st="3" end="3"/>
                                            </p:txEl>
                                          </p:spTgt>
                                        </p:tgtEl>
                                      </p:cBhvr>
                                    </p:animEffect>
                                  </p:childTnLst>
                                </p:cTn>
                              </p:par>
                            </p:childTnLst>
                          </p:cTn>
                        </p:par>
                        <p:par>
                          <p:cTn id="32" fill="hold" nodeType="afterGroup">
                            <p:stCondLst>
                              <p:cond delay="5250"/>
                            </p:stCondLst>
                            <p:childTnLst>
                              <p:par>
                                <p:cTn id="33" presetID="10" presetClass="entr" presetSubtype="0" fill="hold" grpId="0" nodeType="afterEffect">
                                  <p:stCondLst>
                                    <p:cond delay="0"/>
                                  </p:stCondLst>
                                  <p:childTnLst>
                                    <p:set>
                                      <p:cBhvr>
                                        <p:cTn id="34" dur="1" fill="hold">
                                          <p:stCondLst>
                                            <p:cond delay="0"/>
                                          </p:stCondLst>
                                        </p:cTn>
                                        <p:tgtEl>
                                          <p:spTgt spid="16389">
                                            <p:txEl>
                                              <p:pRg st="3" end="3"/>
                                            </p:txEl>
                                          </p:spTgt>
                                        </p:tgtEl>
                                        <p:attrNameLst>
                                          <p:attrName>style.visibility</p:attrName>
                                        </p:attrNameLst>
                                      </p:cBhvr>
                                      <p:to>
                                        <p:strVal val="visible"/>
                                      </p:to>
                                    </p:set>
                                    <p:animEffect transition="in" filter="fade">
                                      <p:cBhvr>
                                        <p:cTn id="35" dur="750"/>
                                        <p:tgtEl>
                                          <p:spTgt spid="16389">
                                            <p:txEl>
                                              <p:pRg st="3" end="3"/>
                                            </p:txEl>
                                          </p:spTgt>
                                        </p:tgtEl>
                                      </p:cBhvr>
                                    </p:animEffect>
                                  </p:childTnLst>
                                </p:cTn>
                              </p:par>
                            </p:childTnLst>
                          </p:cTn>
                        </p:par>
                        <p:par>
                          <p:cTn id="36" fill="hold" nodeType="withGroup">
                            <p:stCondLst>
                              <p:cond delay="6000"/>
                            </p:stCondLst>
                            <p:childTnLst>
                              <p:par>
                                <p:cTn id="37" presetID="10" presetClass="entr" presetSubtype="0" fill="hold" grpId="0" nodeType="afterEffect">
                                  <p:stCondLst>
                                    <p:cond delay="0"/>
                                  </p:stCondLst>
                                  <p:childTnLst>
                                    <p:set>
                                      <p:cBhvr>
                                        <p:cTn id="38" dur="1" fill="hold">
                                          <p:stCondLst>
                                            <p:cond delay="0"/>
                                          </p:stCondLst>
                                        </p:cTn>
                                        <p:tgtEl>
                                          <p:spTgt spid="16388">
                                            <p:txEl>
                                              <p:pRg st="4" end="4"/>
                                            </p:txEl>
                                          </p:spTgt>
                                        </p:tgtEl>
                                        <p:attrNameLst>
                                          <p:attrName>style.visibility</p:attrName>
                                        </p:attrNameLst>
                                      </p:cBhvr>
                                      <p:to>
                                        <p:strVal val="visible"/>
                                      </p:to>
                                    </p:set>
                                    <p:animEffect transition="in" filter="fade">
                                      <p:cBhvr>
                                        <p:cTn id="39" dur="750"/>
                                        <p:tgtEl>
                                          <p:spTgt spid="16388">
                                            <p:txEl>
                                              <p:pRg st="4" end="4"/>
                                            </p:txEl>
                                          </p:spTgt>
                                        </p:tgtEl>
                                      </p:cBhvr>
                                    </p:animEffect>
                                  </p:childTnLst>
                                </p:cTn>
                              </p:par>
                            </p:childTnLst>
                          </p:cTn>
                        </p:par>
                        <p:par>
                          <p:cTn id="40" fill="hold" nodeType="afterGroup">
                            <p:stCondLst>
                              <p:cond delay="6750"/>
                            </p:stCondLst>
                            <p:childTnLst>
                              <p:par>
                                <p:cTn id="41" presetID="10" presetClass="entr" presetSubtype="0" fill="hold" grpId="0" nodeType="afterEffect">
                                  <p:stCondLst>
                                    <p:cond delay="0"/>
                                  </p:stCondLst>
                                  <p:childTnLst>
                                    <p:set>
                                      <p:cBhvr>
                                        <p:cTn id="42" dur="1" fill="hold">
                                          <p:stCondLst>
                                            <p:cond delay="0"/>
                                          </p:stCondLst>
                                        </p:cTn>
                                        <p:tgtEl>
                                          <p:spTgt spid="16389">
                                            <p:txEl>
                                              <p:pRg st="4" end="4"/>
                                            </p:txEl>
                                          </p:spTgt>
                                        </p:tgtEl>
                                        <p:attrNameLst>
                                          <p:attrName>style.visibility</p:attrName>
                                        </p:attrNameLst>
                                      </p:cBhvr>
                                      <p:to>
                                        <p:strVal val="visible"/>
                                      </p:to>
                                    </p:set>
                                    <p:animEffect transition="in" filter="fade">
                                      <p:cBhvr>
                                        <p:cTn id="43" dur="750"/>
                                        <p:tgtEl>
                                          <p:spTgt spid="1638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uiExpand="1" build="p"/>
      <p:bldP spid="16389"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2608D229-67F2-474E-8C9B-C2D2FFCAB6B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279E10-0CC2-48D7-AA72-ACAD153F6A8A}"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8434" name="Rectangle 2">
            <a:extLst>
              <a:ext uri="{FF2B5EF4-FFF2-40B4-BE49-F238E27FC236}">
                <a16:creationId xmlns:a16="http://schemas.microsoft.com/office/drawing/2014/main" id="{0DB2CF8D-DB01-4F8C-BFC4-AFE7671368DE}"/>
              </a:ext>
            </a:extLst>
          </p:cNvPr>
          <p:cNvSpPr>
            <a:spLocks noGrp="1" noChangeArrowheads="1"/>
          </p:cNvSpPr>
          <p:nvPr>
            <p:ph type="title"/>
          </p:nvPr>
        </p:nvSpPr>
        <p:spPr/>
        <p:txBody>
          <a:bodyPr/>
          <a:lstStyle/>
          <a:p>
            <a:r>
              <a:rPr lang="en-US" altLang="en-US" sz="4400"/>
              <a:t>Tactics of the Community Church</a:t>
            </a:r>
          </a:p>
        </p:txBody>
      </p:sp>
      <p:sp>
        <p:nvSpPr>
          <p:cNvPr id="18435" name="Rectangle 3">
            <a:extLst>
              <a:ext uri="{FF2B5EF4-FFF2-40B4-BE49-F238E27FC236}">
                <a16:creationId xmlns:a16="http://schemas.microsoft.com/office/drawing/2014/main" id="{876DBF42-24A7-4767-8F9D-BFEBA746D087}"/>
              </a:ext>
            </a:extLst>
          </p:cNvPr>
          <p:cNvSpPr>
            <a:spLocks noGrp="1" noChangeArrowheads="1"/>
          </p:cNvSpPr>
          <p:nvPr>
            <p:ph type="body" idx="1"/>
          </p:nvPr>
        </p:nvSpPr>
        <p:spPr>
          <a:xfrm>
            <a:off x="2286000" y="1905000"/>
            <a:ext cx="8839200" cy="4953000"/>
          </a:xfrm>
        </p:spPr>
        <p:txBody>
          <a:bodyPr/>
          <a:lstStyle/>
          <a:p>
            <a:r>
              <a:rPr lang="en-US" altLang="en-US" dirty="0"/>
              <a:t>adopt a neutral name</a:t>
            </a:r>
          </a:p>
          <a:p>
            <a:pPr lvl="1"/>
            <a:r>
              <a:rPr lang="en-US" altLang="en-US" dirty="0"/>
              <a:t>names that suggests no denominational ties</a:t>
            </a:r>
          </a:p>
          <a:p>
            <a:pPr lvl="1"/>
            <a:r>
              <a:rPr lang="en-US" altLang="en-US" dirty="0"/>
              <a:t>often obsessed with “community”</a:t>
            </a:r>
          </a:p>
          <a:p>
            <a:pPr lvl="2"/>
            <a:r>
              <a:rPr lang="en-US" altLang="en-US" dirty="0"/>
              <a:t>Saddleback Community Church </a:t>
            </a:r>
          </a:p>
          <a:p>
            <a:pPr lvl="2"/>
            <a:r>
              <a:rPr lang="en-US" altLang="en-US" dirty="0"/>
              <a:t>Willow Creek Community Church</a:t>
            </a:r>
          </a:p>
          <a:p>
            <a:pPr marL="914400" lvl="2" indent="0">
              <a:buNone/>
            </a:pPr>
            <a:endParaRPr lang="en-US" altLang="en-US" dirty="0"/>
          </a:p>
          <a:p>
            <a:pPr>
              <a:buFont typeface="Wingdings" panose="05000000000000000000" pitchFamily="2" charset="2"/>
              <a:buNone/>
            </a:pPr>
            <a:endParaRPr lang="en-US" alt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Scale>
                                      <p:cBhvr>
                                        <p:cTn id="7" dur="1000" decel="50000" fill="hold">
                                          <p:stCondLst>
                                            <p:cond delay="0"/>
                                          </p:stCondLst>
                                        </p:cTn>
                                        <p:tgtEl>
                                          <p:spTgt spid="18435">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435">
                                            <p:txEl>
                                              <p:pRg st="0" end="0"/>
                                            </p:txEl>
                                          </p:spTgt>
                                        </p:tgtEl>
                                        <p:attrNameLst>
                                          <p:attrName>ppt_x</p:attrName>
                                          <p:attrName>ppt_y</p:attrName>
                                        </p:attrNameLst>
                                      </p:cBhvr>
                                    </p:animMotion>
                                    <p:animEffect transition="in" filter="fade">
                                      <p:cBhvr>
                                        <p:cTn id="9" dur="1000"/>
                                        <p:tgtEl>
                                          <p:spTgt spid="18435">
                                            <p:txEl>
                                              <p:pRg st="0" end="0"/>
                                            </p:txEl>
                                          </p:spTgt>
                                        </p:tgtEl>
                                      </p:cBhvr>
                                    </p:animEffect>
                                  </p:childTnLst>
                                </p:cTn>
                              </p:par>
                            </p:childTnLst>
                          </p:cTn>
                        </p:par>
                        <p:par>
                          <p:cTn id="10" fill="hold" nodeType="withGroup">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18435">
                                            <p:txEl>
                                              <p:pRg st="1" end="1"/>
                                            </p:txEl>
                                          </p:spTgt>
                                        </p:tgtEl>
                                        <p:attrNameLst>
                                          <p:attrName>style.visibility</p:attrName>
                                        </p:attrNameLst>
                                      </p:cBhvr>
                                      <p:to>
                                        <p:strVal val="visible"/>
                                      </p:to>
                                    </p:set>
                                    <p:animScale>
                                      <p:cBhvr>
                                        <p:cTn id="13" dur="1000" decel="50000" fill="hold">
                                          <p:stCondLst>
                                            <p:cond delay="0"/>
                                          </p:stCondLst>
                                        </p:cTn>
                                        <p:tgtEl>
                                          <p:spTgt spid="18435">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8435">
                                            <p:txEl>
                                              <p:pRg st="1" end="1"/>
                                            </p:txEl>
                                          </p:spTgt>
                                        </p:tgtEl>
                                        <p:attrNameLst>
                                          <p:attrName>ppt_x</p:attrName>
                                          <p:attrName>ppt_y</p:attrName>
                                        </p:attrNameLst>
                                      </p:cBhvr>
                                    </p:animMotion>
                                    <p:animEffect transition="in" filter="fade">
                                      <p:cBhvr>
                                        <p:cTn id="15" dur="1000"/>
                                        <p:tgtEl>
                                          <p:spTgt spid="1843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2" presetClass="entr" presetSubtype="0" fill="hold" grpId="0" nodeType="clickEffect">
                                  <p:stCondLst>
                                    <p:cond delay="0"/>
                                  </p:stCondLst>
                                  <p:childTnLst>
                                    <p:set>
                                      <p:cBhvr>
                                        <p:cTn id="19" dur="1" fill="hold">
                                          <p:stCondLst>
                                            <p:cond delay="0"/>
                                          </p:stCondLst>
                                        </p:cTn>
                                        <p:tgtEl>
                                          <p:spTgt spid="18435">
                                            <p:txEl>
                                              <p:pRg st="2" end="2"/>
                                            </p:txEl>
                                          </p:spTgt>
                                        </p:tgtEl>
                                        <p:attrNameLst>
                                          <p:attrName>style.visibility</p:attrName>
                                        </p:attrNameLst>
                                      </p:cBhvr>
                                      <p:to>
                                        <p:strVal val="visible"/>
                                      </p:to>
                                    </p:set>
                                    <p:animScale>
                                      <p:cBhvr>
                                        <p:cTn id="20" dur="1000" decel="50000" fill="hold">
                                          <p:stCondLst>
                                            <p:cond delay="0"/>
                                          </p:stCondLst>
                                        </p:cTn>
                                        <p:tgtEl>
                                          <p:spTgt spid="18435">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18435">
                                            <p:txEl>
                                              <p:pRg st="2" end="2"/>
                                            </p:txEl>
                                          </p:spTgt>
                                        </p:tgtEl>
                                        <p:attrNameLst>
                                          <p:attrName>ppt_x</p:attrName>
                                          <p:attrName>ppt_y</p:attrName>
                                        </p:attrNameLst>
                                      </p:cBhvr>
                                    </p:animMotion>
                                    <p:animEffect transition="in" filter="fade">
                                      <p:cBhvr>
                                        <p:cTn id="22" dur="1000"/>
                                        <p:tgtEl>
                                          <p:spTgt spid="18435">
                                            <p:txEl>
                                              <p:pRg st="2" end="2"/>
                                            </p:txEl>
                                          </p:spTgt>
                                        </p:tgtEl>
                                      </p:cBhvr>
                                    </p:animEffect>
                                  </p:childTnLst>
                                </p:cTn>
                              </p:par>
                            </p:childTnLst>
                          </p:cTn>
                        </p:par>
                        <p:par>
                          <p:cTn id="23" fill="hold" nodeType="withGroup">
                            <p:stCondLst>
                              <p:cond delay="1000"/>
                            </p:stCondLst>
                            <p:childTnLst>
                              <p:par>
                                <p:cTn id="24" presetID="31" presetClass="entr" presetSubtype="0" fill="hold" grpId="0" nodeType="afterEffect">
                                  <p:stCondLst>
                                    <p:cond delay="0"/>
                                  </p:stCondLst>
                                  <p:childTnLst>
                                    <p:set>
                                      <p:cBhvr>
                                        <p:cTn id="25" dur="1" fill="hold">
                                          <p:stCondLst>
                                            <p:cond delay="0"/>
                                          </p:stCondLst>
                                        </p:cTn>
                                        <p:tgtEl>
                                          <p:spTgt spid="18435">
                                            <p:txEl>
                                              <p:pRg st="3" end="3"/>
                                            </p:txEl>
                                          </p:spTgt>
                                        </p:tgtEl>
                                        <p:attrNameLst>
                                          <p:attrName>style.visibility</p:attrName>
                                        </p:attrNameLst>
                                      </p:cBhvr>
                                      <p:to>
                                        <p:strVal val="visible"/>
                                      </p:to>
                                    </p:set>
                                    <p:anim calcmode="lin" valueType="num">
                                      <p:cBhvr>
                                        <p:cTn id="26" dur="1000" fill="hold"/>
                                        <p:tgtEl>
                                          <p:spTgt spid="18435">
                                            <p:txEl>
                                              <p:pRg st="3" end="3"/>
                                            </p:txEl>
                                          </p:spTgt>
                                        </p:tgtEl>
                                        <p:attrNameLst>
                                          <p:attrName>ppt_w</p:attrName>
                                        </p:attrNameLst>
                                      </p:cBhvr>
                                      <p:tavLst>
                                        <p:tav tm="0">
                                          <p:val>
                                            <p:fltVal val="0"/>
                                          </p:val>
                                        </p:tav>
                                        <p:tav tm="100000">
                                          <p:val>
                                            <p:strVal val="#ppt_w"/>
                                          </p:val>
                                        </p:tav>
                                      </p:tavLst>
                                    </p:anim>
                                    <p:anim calcmode="lin" valueType="num">
                                      <p:cBhvr>
                                        <p:cTn id="27" dur="1000" fill="hold"/>
                                        <p:tgtEl>
                                          <p:spTgt spid="18435">
                                            <p:txEl>
                                              <p:pRg st="3" end="3"/>
                                            </p:txEl>
                                          </p:spTgt>
                                        </p:tgtEl>
                                        <p:attrNameLst>
                                          <p:attrName>ppt_h</p:attrName>
                                        </p:attrNameLst>
                                      </p:cBhvr>
                                      <p:tavLst>
                                        <p:tav tm="0">
                                          <p:val>
                                            <p:fltVal val="0"/>
                                          </p:val>
                                        </p:tav>
                                        <p:tav tm="100000">
                                          <p:val>
                                            <p:strVal val="#ppt_h"/>
                                          </p:val>
                                        </p:tav>
                                      </p:tavLst>
                                    </p:anim>
                                    <p:anim calcmode="lin" valueType="num">
                                      <p:cBhvr>
                                        <p:cTn id="28" dur="1000" fill="hold"/>
                                        <p:tgtEl>
                                          <p:spTgt spid="18435">
                                            <p:txEl>
                                              <p:pRg st="3" end="3"/>
                                            </p:txEl>
                                          </p:spTgt>
                                        </p:tgtEl>
                                        <p:attrNameLst>
                                          <p:attrName>style.rotation</p:attrName>
                                        </p:attrNameLst>
                                      </p:cBhvr>
                                      <p:tavLst>
                                        <p:tav tm="0">
                                          <p:val>
                                            <p:fltVal val="90"/>
                                          </p:val>
                                        </p:tav>
                                        <p:tav tm="100000">
                                          <p:val>
                                            <p:fltVal val="0"/>
                                          </p:val>
                                        </p:tav>
                                      </p:tavLst>
                                    </p:anim>
                                    <p:animEffect transition="in" filter="fade">
                                      <p:cBhvr>
                                        <p:cTn id="29" dur="1000"/>
                                        <p:tgtEl>
                                          <p:spTgt spid="18435">
                                            <p:txEl>
                                              <p:pRg st="3" end="3"/>
                                            </p:txEl>
                                          </p:spTgt>
                                        </p:tgtEl>
                                      </p:cBhvr>
                                    </p:animEffect>
                                  </p:childTnLst>
                                </p:cTn>
                              </p:par>
                            </p:childTnLst>
                          </p:cTn>
                        </p:par>
                        <p:par>
                          <p:cTn id="30" fill="hold">
                            <p:stCondLst>
                              <p:cond delay="2000"/>
                            </p:stCondLst>
                            <p:childTnLst>
                              <p:par>
                                <p:cTn id="31" presetID="31" presetClass="entr" presetSubtype="0" fill="hold" grpId="0" nodeType="afterEffect">
                                  <p:stCondLst>
                                    <p:cond delay="0"/>
                                  </p:stCondLst>
                                  <p:childTnLst>
                                    <p:set>
                                      <p:cBhvr>
                                        <p:cTn id="32" dur="1" fill="hold">
                                          <p:stCondLst>
                                            <p:cond delay="0"/>
                                          </p:stCondLst>
                                        </p:cTn>
                                        <p:tgtEl>
                                          <p:spTgt spid="18435">
                                            <p:txEl>
                                              <p:pRg st="4" end="4"/>
                                            </p:txEl>
                                          </p:spTgt>
                                        </p:tgtEl>
                                        <p:attrNameLst>
                                          <p:attrName>style.visibility</p:attrName>
                                        </p:attrNameLst>
                                      </p:cBhvr>
                                      <p:to>
                                        <p:strVal val="visible"/>
                                      </p:to>
                                    </p:set>
                                    <p:anim calcmode="lin" valueType="num">
                                      <p:cBhvr>
                                        <p:cTn id="33" dur="1000" fill="hold"/>
                                        <p:tgtEl>
                                          <p:spTgt spid="18435">
                                            <p:txEl>
                                              <p:pRg st="4" end="4"/>
                                            </p:txEl>
                                          </p:spTgt>
                                        </p:tgtEl>
                                        <p:attrNameLst>
                                          <p:attrName>ppt_w</p:attrName>
                                        </p:attrNameLst>
                                      </p:cBhvr>
                                      <p:tavLst>
                                        <p:tav tm="0">
                                          <p:val>
                                            <p:fltVal val="0"/>
                                          </p:val>
                                        </p:tav>
                                        <p:tav tm="100000">
                                          <p:val>
                                            <p:strVal val="#ppt_w"/>
                                          </p:val>
                                        </p:tav>
                                      </p:tavLst>
                                    </p:anim>
                                    <p:anim calcmode="lin" valueType="num">
                                      <p:cBhvr>
                                        <p:cTn id="34" dur="1000" fill="hold"/>
                                        <p:tgtEl>
                                          <p:spTgt spid="18435">
                                            <p:txEl>
                                              <p:pRg st="4" end="4"/>
                                            </p:txEl>
                                          </p:spTgt>
                                        </p:tgtEl>
                                        <p:attrNameLst>
                                          <p:attrName>ppt_h</p:attrName>
                                        </p:attrNameLst>
                                      </p:cBhvr>
                                      <p:tavLst>
                                        <p:tav tm="0">
                                          <p:val>
                                            <p:fltVal val="0"/>
                                          </p:val>
                                        </p:tav>
                                        <p:tav tm="100000">
                                          <p:val>
                                            <p:strVal val="#ppt_h"/>
                                          </p:val>
                                        </p:tav>
                                      </p:tavLst>
                                    </p:anim>
                                    <p:anim calcmode="lin" valueType="num">
                                      <p:cBhvr>
                                        <p:cTn id="35" dur="1000" fill="hold"/>
                                        <p:tgtEl>
                                          <p:spTgt spid="18435">
                                            <p:txEl>
                                              <p:pRg st="4" end="4"/>
                                            </p:txEl>
                                          </p:spTgt>
                                        </p:tgtEl>
                                        <p:attrNameLst>
                                          <p:attrName>style.rotation</p:attrName>
                                        </p:attrNameLst>
                                      </p:cBhvr>
                                      <p:tavLst>
                                        <p:tav tm="0">
                                          <p:val>
                                            <p:fltVal val="90"/>
                                          </p:val>
                                        </p:tav>
                                        <p:tav tm="100000">
                                          <p:val>
                                            <p:fltVal val="0"/>
                                          </p:val>
                                        </p:tav>
                                      </p:tavLst>
                                    </p:anim>
                                    <p:animEffect transition="in" filter="fade">
                                      <p:cBhvr>
                                        <p:cTn id="36" dur="1000"/>
                                        <p:tgtEl>
                                          <p:spTgt spid="184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AD78114-B550-4CAE-A266-36B88ECCC1D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35C652-C4AC-409B-BDCB-6920E9B962EA}"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9458" name="Rectangle 2">
            <a:extLst>
              <a:ext uri="{FF2B5EF4-FFF2-40B4-BE49-F238E27FC236}">
                <a16:creationId xmlns:a16="http://schemas.microsoft.com/office/drawing/2014/main" id="{62777BF7-FB4E-4CE5-A179-CC95D622A04C}"/>
              </a:ext>
            </a:extLst>
          </p:cNvPr>
          <p:cNvSpPr>
            <a:spLocks noGrp="1" noChangeArrowheads="1"/>
          </p:cNvSpPr>
          <p:nvPr>
            <p:ph type="title"/>
          </p:nvPr>
        </p:nvSpPr>
        <p:spPr/>
        <p:txBody>
          <a:bodyPr/>
          <a:lstStyle/>
          <a:p>
            <a:r>
              <a:rPr lang="en-US" altLang="en-US" sz="4400"/>
              <a:t>Tactics of the Community Church</a:t>
            </a:r>
          </a:p>
        </p:txBody>
      </p:sp>
      <p:sp>
        <p:nvSpPr>
          <p:cNvPr id="19459" name="Rectangle 3">
            <a:extLst>
              <a:ext uri="{FF2B5EF4-FFF2-40B4-BE49-F238E27FC236}">
                <a16:creationId xmlns:a16="http://schemas.microsoft.com/office/drawing/2014/main" id="{D9A0C438-AAB9-4CA7-B2D7-9AE507690002}"/>
              </a:ext>
            </a:extLst>
          </p:cNvPr>
          <p:cNvSpPr>
            <a:spLocks noGrp="1" noChangeArrowheads="1"/>
          </p:cNvSpPr>
          <p:nvPr>
            <p:ph type="body" idx="1"/>
          </p:nvPr>
        </p:nvSpPr>
        <p:spPr>
          <a:xfrm>
            <a:off x="2286000" y="1905000"/>
            <a:ext cx="9525000" cy="4953000"/>
          </a:xfrm>
        </p:spPr>
        <p:txBody>
          <a:bodyPr/>
          <a:lstStyle/>
          <a:p>
            <a:r>
              <a:rPr lang="en-US" altLang="en-US" dirty="0"/>
              <a:t>adopt a neutral name</a:t>
            </a:r>
          </a:p>
          <a:p>
            <a:pPr lvl="1"/>
            <a:r>
              <a:rPr lang="en-US" sz="2800" dirty="0"/>
              <a:t>“It’s become common among some Protestants — and especially evangelicals — to call themselves ‘Jesus followers.’ Not Christians. Not Baptists or Pentecostals. Not members of the Presbyterian Church in America or the Anglican Communion. Not Wesleyans or Methodists or Lutherans. Just people following Jesus.”</a:t>
            </a:r>
          </a:p>
          <a:p>
            <a:pPr lvl="1"/>
            <a:r>
              <a:rPr lang="en-US" sz="2800" dirty="0"/>
              <a:t>Are they following Jesus? Acts 11:26; 26:28; 1 Pet. 4:16</a:t>
            </a:r>
          </a:p>
          <a:p>
            <a:pPr lvl="2"/>
            <a:r>
              <a:rPr lang="en-US" sz="2400" i="1" dirty="0"/>
              <a:t>Or</a:t>
            </a:r>
            <a:r>
              <a:rPr lang="en-US" sz="2400" dirty="0"/>
              <a:t> </a:t>
            </a:r>
            <a:r>
              <a:rPr lang="en-US" sz="2400" i="1" dirty="0"/>
              <a:t>the pastor of the church?</a:t>
            </a:r>
            <a:endParaRPr lang="en-US" altLang="en-US" dirty="0"/>
          </a:p>
        </p:txBody>
      </p:sp>
    </p:spTree>
    <p:extLst>
      <p:ext uri="{BB962C8B-B14F-4D97-AF65-F5344CB8AC3E}">
        <p14:creationId xmlns:p14="http://schemas.microsoft.com/office/powerpoint/2010/main" val="18471515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459">
                                            <p:txEl>
                                              <p:pRg st="2" end="2"/>
                                            </p:txEl>
                                          </p:spTgt>
                                        </p:tgtEl>
                                        <p:attrNameLst>
                                          <p:attrName>style.visibility</p:attrName>
                                        </p:attrNameLst>
                                      </p:cBhvr>
                                      <p:to>
                                        <p:strVal val="visible"/>
                                      </p:to>
                                    </p:set>
                                    <p:animEffect transition="in" filter="wipe(down)">
                                      <p:cBhvr>
                                        <p:cTn id="7" dur="500"/>
                                        <p:tgtEl>
                                          <p:spTgt spid="19459">
                                            <p:txEl>
                                              <p:pRg st="2" end="2"/>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9459">
                                            <p:txEl>
                                              <p:pRg st="3" end="3"/>
                                            </p:txEl>
                                          </p:spTgt>
                                        </p:tgtEl>
                                        <p:attrNameLst>
                                          <p:attrName>style.visibility</p:attrName>
                                        </p:attrNameLst>
                                      </p:cBhvr>
                                      <p:to>
                                        <p:strVal val="visible"/>
                                      </p:to>
                                    </p:set>
                                    <p:animEffect transition="in" filter="wipe(down)">
                                      <p:cBhvr>
                                        <p:cTn id="11" dur="500"/>
                                        <p:tgtEl>
                                          <p:spTgt spid="194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AD78114-B550-4CAE-A266-36B88ECCC1D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35C652-C4AC-409B-BDCB-6920E9B962EA}"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9458" name="Rectangle 2">
            <a:extLst>
              <a:ext uri="{FF2B5EF4-FFF2-40B4-BE49-F238E27FC236}">
                <a16:creationId xmlns:a16="http://schemas.microsoft.com/office/drawing/2014/main" id="{62777BF7-FB4E-4CE5-A179-CC95D622A04C}"/>
              </a:ext>
            </a:extLst>
          </p:cNvPr>
          <p:cNvSpPr>
            <a:spLocks noGrp="1" noChangeArrowheads="1"/>
          </p:cNvSpPr>
          <p:nvPr>
            <p:ph type="title"/>
          </p:nvPr>
        </p:nvSpPr>
        <p:spPr/>
        <p:txBody>
          <a:bodyPr/>
          <a:lstStyle/>
          <a:p>
            <a:r>
              <a:rPr lang="en-US" altLang="en-US" sz="4400"/>
              <a:t>Tactics of the Community Church</a:t>
            </a:r>
          </a:p>
        </p:txBody>
      </p:sp>
      <p:sp>
        <p:nvSpPr>
          <p:cNvPr id="19459" name="Rectangle 3">
            <a:extLst>
              <a:ext uri="{FF2B5EF4-FFF2-40B4-BE49-F238E27FC236}">
                <a16:creationId xmlns:a16="http://schemas.microsoft.com/office/drawing/2014/main" id="{D9A0C438-AAB9-4CA7-B2D7-9AE507690002}"/>
              </a:ext>
            </a:extLst>
          </p:cNvPr>
          <p:cNvSpPr>
            <a:spLocks noGrp="1" noChangeArrowheads="1"/>
          </p:cNvSpPr>
          <p:nvPr>
            <p:ph type="body" idx="1"/>
          </p:nvPr>
        </p:nvSpPr>
        <p:spPr>
          <a:xfrm>
            <a:off x="2286000" y="1905000"/>
            <a:ext cx="8915400" cy="4953000"/>
          </a:xfrm>
        </p:spPr>
        <p:txBody>
          <a:bodyPr/>
          <a:lstStyle/>
          <a:p>
            <a:r>
              <a:rPr lang="en-US" altLang="en-US" dirty="0"/>
              <a:t>adopt a neutral name</a:t>
            </a:r>
          </a:p>
          <a:p>
            <a:pPr lvl="1"/>
            <a:r>
              <a:rPr lang="en-US" altLang="en-US" dirty="0"/>
              <a:t>the motive is to hide identity, to be less offensive, not a return to the Bible “to speak where the Bible speaks”</a:t>
            </a:r>
          </a:p>
          <a:p>
            <a:pPr lvl="1"/>
            <a:r>
              <a:rPr lang="en-US" altLang="en-US" dirty="0"/>
              <a:t>when building a new facility, do a name change</a:t>
            </a:r>
          </a:p>
          <a:p>
            <a:pPr lvl="2"/>
            <a:r>
              <a:rPr lang="en-US" altLang="en-US" dirty="0"/>
              <a:t>i.e. “Little Flock Baptist Church” to “Little Flock Ministry Center” (Shepherdsville, KY)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9459">
                                            <p:txEl>
                                              <p:pRg st="1" end="1"/>
                                            </p:txEl>
                                          </p:spTgt>
                                        </p:tgtEl>
                                        <p:attrNameLst>
                                          <p:attrName>style.visibility</p:attrName>
                                        </p:attrNameLst>
                                      </p:cBhvr>
                                      <p:to>
                                        <p:strVal val="visible"/>
                                      </p:to>
                                    </p:set>
                                    <p:animScale>
                                      <p:cBhvr>
                                        <p:cTn id="7" dur="1000" decel="50000" fill="hold">
                                          <p:stCondLst>
                                            <p:cond delay="0"/>
                                          </p:stCondLst>
                                        </p:cTn>
                                        <p:tgtEl>
                                          <p:spTgt spid="19459">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9459">
                                            <p:txEl>
                                              <p:pRg st="1" end="1"/>
                                            </p:txEl>
                                          </p:spTgt>
                                        </p:tgtEl>
                                        <p:attrNameLst>
                                          <p:attrName>ppt_x</p:attrName>
                                          <p:attrName>ppt_y</p:attrName>
                                        </p:attrNameLst>
                                      </p:cBhvr>
                                    </p:animMotion>
                                    <p:animEffect transition="in" filter="fade">
                                      <p:cBhvr>
                                        <p:cTn id="9" dur="1000"/>
                                        <p:tgtEl>
                                          <p:spTgt spid="19459">
                                            <p:txEl>
                                              <p:pRg st="1" end="1"/>
                                            </p:txEl>
                                          </p:spTgt>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9459">
                                            <p:txEl>
                                              <p:pRg st="2" end="2"/>
                                            </p:txEl>
                                          </p:spTgt>
                                        </p:tgtEl>
                                        <p:attrNameLst>
                                          <p:attrName>style.visibility</p:attrName>
                                        </p:attrNameLst>
                                      </p:cBhvr>
                                      <p:to>
                                        <p:strVal val="visible"/>
                                      </p:to>
                                    </p:set>
                                    <p:animScale>
                                      <p:cBhvr>
                                        <p:cTn id="12" dur="1000" decel="50000" fill="hold">
                                          <p:stCondLst>
                                            <p:cond delay="0"/>
                                          </p:stCondLst>
                                        </p:cTn>
                                        <p:tgtEl>
                                          <p:spTgt spid="19459">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9459">
                                            <p:txEl>
                                              <p:pRg st="2" end="2"/>
                                            </p:txEl>
                                          </p:spTgt>
                                        </p:tgtEl>
                                        <p:attrNameLst>
                                          <p:attrName>ppt_x</p:attrName>
                                          <p:attrName>ppt_y</p:attrName>
                                        </p:attrNameLst>
                                      </p:cBhvr>
                                    </p:animMotion>
                                    <p:animEffect transition="in" filter="fade">
                                      <p:cBhvr>
                                        <p:cTn id="14" dur="1000"/>
                                        <p:tgtEl>
                                          <p:spTgt spid="19459">
                                            <p:txEl>
                                              <p:pRg st="2" end="2"/>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2" presetClass="entr" presetSubtype="0" fill="hold" grpId="0" nodeType="clickEffect">
                                  <p:stCondLst>
                                    <p:cond delay="0"/>
                                  </p:stCondLst>
                                  <p:childTnLst>
                                    <p:set>
                                      <p:cBhvr>
                                        <p:cTn id="18" dur="1" fill="hold">
                                          <p:stCondLst>
                                            <p:cond delay="0"/>
                                          </p:stCondLst>
                                        </p:cTn>
                                        <p:tgtEl>
                                          <p:spTgt spid="19459">
                                            <p:txEl>
                                              <p:pRg st="3" end="3"/>
                                            </p:txEl>
                                          </p:spTgt>
                                        </p:tgtEl>
                                        <p:attrNameLst>
                                          <p:attrName>style.visibility</p:attrName>
                                        </p:attrNameLst>
                                      </p:cBhvr>
                                      <p:to>
                                        <p:strVal val="visible"/>
                                      </p:to>
                                    </p:set>
                                    <p:animScale>
                                      <p:cBhvr>
                                        <p:cTn id="19" dur="1000" decel="50000" fill="hold">
                                          <p:stCondLst>
                                            <p:cond delay="0"/>
                                          </p:stCondLst>
                                        </p:cTn>
                                        <p:tgtEl>
                                          <p:spTgt spid="19459">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19459">
                                            <p:txEl>
                                              <p:pRg st="3" end="3"/>
                                            </p:txEl>
                                          </p:spTgt>
                                        </p:tgtEl>
                                        <p:attrNameLst>
                                          <p:attrName>ppt_x</p:attrName>
                                          <p:attrName>ppt_y</p:attrName>
                                        </p:attrNameLst>
                                      </p:cBhvr>
                                    </p:animMotion>
                                    <p:animEffect transition="in" filter="fade">
                                      <p:cBhvr>
                                        <p:cTn id="21" dur="1000"/>
                                        <p:tgtEl>
                                          <p:spTgt spid="194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33D5ADC-FF02-4B7D-96B5-A4C1E699DDA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0EAB5C-E8E7-4469-B443-E7C9A0382FC4}"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0482" name="Rectangle 2">
            <a:extLst>
              <a:ext uri="{FF2B5EF4-FFF2-40B4-BE49-F238E27FC236}">
                <a16:creationId xmlns:a16="http://schemas.microsoft.com/office/drawing/2014/main" id="{2C5D3288-0C87-42C2-BD01-0878943C4C26}"/>
              </a:ext>
            </a:extLst>
          </p:cNvPr>
          <p:cNvSpPr>
            <a:spLocks noGrp="1" noChangeArrowheads="1"/>
          </p:cNvSpPr>
          <p:nvPr>
            <p:ph type="title"/>
          </p:nvPr>
        </p:nvSpPr>
        <p:spPr/>
        <p:txBody>
          <a:bodyPr/>
          <a:lstStyle/>
          <a:p>
            <a:r>
              <a:rPr lang="en-US" altLang="en-US" sz="4400"/>
              <a:t>Tactics of the Community Church</a:t>
            </a:r>
          </a:p>
        </p:txBody>
      </p:sp>
      <p:sp>
        <p:nvSpPr>
          <p:cNvPr id="20483" name="Rectangle 3">
            <a:extLst>
              <a:ext uri="{FF2B5EF4-FFF2-40B4-BE49-F238E27FC236}">
                <a16:creationId xmlns:a16="http://schemas.microsoft.com/office/drawing/2014/main" id="{A437C645-7F9E-4AA5-8B02-0754DE0A03F1}"/>
              </a:ext>
            </a:extLst>
          </p:cNvPr>
          <p:cNvSpPr>
            <a:spLocks noGrp="1" noChangeArrowheads="1"/>
          </p:cNvSpPr>
          <p:nvPr>
            <p:ph type="body" idx="1"/>
          </p:nvPr>
        </p:nvSpPr>
        <p:spPr/>
        <p:txBody>
          <a:bodyPr/>
          <a:lstStyle/>
          <a:p>
            <a:r>
              <a:rPr lang="en-US" altLang="en-US" dirty="0"/>
              <a:t>“Attraction Evangelism”</a:t>
            </a:r>
          </a:p>
          <a:p>
            <a:pPr lvl="1"/>
            <a:r>
              <a:rPr lang="en-US" altLang="en-US" dirty="0"/>
              <a:t>grew out of denominational concept of chicken dinners, ball teams, etc.</a:t>
            </a:r>
          </a:p>
          <a:p>
            <a:pPr lvl="1"/>
            <a:r>
              <a:rPr lang="en-US" altLang="en-US" i="1" dirty="0"/>
              <a:t>attractions</a:t>
            </a:r>
            <a:r>
              <a:rPr lang="en-US" altLang="en-US" dirty="0"/>
              <a:t> in Mega Churches are simply bigger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 calcmode="lin" valueType="num">
                                      <p:cBhvr>
                                        <p:cTn id="7" dur="1000" fill="hold"/>
                                        <p:tgtEl>
                                          <p:spTgt spid="2048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048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048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 fill="hold" nodeType="withGroup">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20483">
                                            <p:txEl>
                                              <p:pRg st="1" end="1"/>
                                            </p:txEl>
                                          </p:spTgt>
                                        </p:tgtEl>
                                        <p:attrNameLst>
                                          <p:attrName>style.visibility</p:attrName>
                                        </p:attrNameLst>
                                      </p:cBhvr>
                                      <p:to>
                                        <p:strVal val="visible"/>
                                      </p:to>
                                    </p:set>
                                    <p:anim calcmode="lin" valueType="num">
                                      <p:cBhvr>
                                        <p:cTn id="14" dur="1000" fill="hold"/>
                                        <p:tgtEl>
                                          <p:spTgt spid="20483">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20483">
                                            <p:txEl>
                                              <p:pRg st="1" end="1"/>
                                            </p:txEl>
                                          </p:spTgt>
                                        </p:tgtEl>
                                        <p:attrNameLst>
                                          <p:attrName>ppt_h</p:attrName>
                                        </p:attrNameLst>
                                      </p:cBhvr>
                                      <p:tavLst>
                                        <p:tav tm="0">
                                          <p:val>
                                            <p:fltVal val="0"/>
                                          </p:val>
                                        </p:tav>
                                        <p:tav tm="100000">
                                          <p:val>
                                            <p:strVal val="#ppt_h"/>
                                          </p:val>
                                        </p:tav>
                                      </p:tavLst>
                                    </p:anim>
                                    <p:anim calcmode="lin" valueType="num">
                                      <p:cBhvr>
                                        <p:cTn id="16" dur="1000" fill="hold"/>
                                        <p:tgtEl>
                                          <p:spTgt spid="2048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048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par>
                          <p:cTn id="18" fill="hold" nodeType="withGroup">
                            <p:stCondLst>
                              <p:cond delay="2000"/>
                            </p:stCondLst>
                            <p:childTnLst>
                              <p:par>
                                <p:cTn id="19" presetID="15" presetClass="entr" presetSubtype="0" fill="hold" grpId="0" nodeType="afterEffect">
                                  <p:stCondLst>
                                    <p:cond delay="0"/>
                                  </p:stCondLst>
                                  <p:childTnLst>
                                    <p:set>
                                      <p:cBhvr>
                                        <p:cTn id="20" dur="1" fill="hold">
                                          <p:stCondLst>
                                            <p:cond delay="0"/>
                                          </p:stCondLst>
                                        </p:cTn>
                                        <p:tgtEl>
                                          <p:spTgt spid="20483">
                                            <p:txEl>
                                              <p:pRg st="2" end="2"/>
                                            </p:txEl>
                                          </p:spTgt>
                                        </p:tgtEl>
                                        <p:attrNameLst>
                                          <p:attrName>style.visibility</p:attrName>
                                        </p:attrNameLst>
                                      </p:cBhvr>
                                      <p:to>
                                        <p:strVal val="visible"/>
                                      </p:to>
                                    </p:set>
                                    <p:anim calcmode="lin" valueType="num">
                                      <p:cBhvr>
                                        <p:cTn id="21" dur="1000" fill="hold"/>
                                        <p:tgtEl>
                                          <p:spTgt spid="20483">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20483">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2048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048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3D153B-29FF-4457-9AF3-30D659A23370}"/>
              </a:ext>
            </a:extLst>
          </p:cNvPr>
          <p:cNvSpPr>
            <a:spLocks noGrp="1"/>
          </p:cNvSpPr>
          <p:nvPr>
            <p:ph idx="1"/>
          </p:nvPr>
        </p:nvSpPr>
        <p:spPr>
          <a:xfrm>
            <a:off x="2286000" y="381000"/>
            <a:ext cx="9906000" cy="5638800"/>
          </a:xfrm>
        </p:spPr>
        <p:txBody>
          <a:bodyPr/>
          <a:lstStyle/>
          <a:p>
            <a:pPr marL="0" indent="0">
              <a:buNone/>
            </a:pPr>
            <a:r>
              <a:rPr lang="en-US" dirty="0"/>
              <a:t>“In reaction to the pitfalls of denominations, the mid-20</a:t>
            </a:r>
            <a:r>
              <a:rPr lang="en-US" baseline="30000" dirty="0"/>
              <a:t>th </a:t>
            </a:r>
            <a:r>
              <a:rPr lang="en-US" dirty="0"/>
              <a:t>century birthed the baby boomer phenomenon of the “nondenominational megachurch.” American evangelicalism saw a rising tide of churches that were explicitly or implicitly anti-doctrinal and nontraditional, focused on relevance, extraversion, positivity, attractional style and seeker-sensitivity. Often these churches are helmed by a charismatic male head-pastor.”</a:t>
            </a:r>
          </a:p>
          <a:p>
            <a:pPr marL="0" indent="0" algn="r">
              <a:buNone/>
            </a:pPr>
            <a:r>
              <a:rPr lang="en-US" sz="1600" dirty="0"/>
              <a:t>Warner, Tish, “Willow Creek’s Crash Show Why Denominations Still Matter,” www.</a:t>
            </a:r>
            <a:r>
              <a:rPr lang="en-US" sz="1600" dirty="0">
                <a:effectLst/>
              </a:rPr>
              <a:t>religionnews.com/2019/03/25/willow-creeks-crash-shows-why-denominations-still-matter/</a:t>
            </a:r>
          </a:p>
        </p:txBody>
      </p:sp>
      <p:sp>
        <p:nvSpPr>
          <p:cNvPr id="4" name="Slide Number Placeholder 3">
            <a:extLst>
              <a:ext uri="{FF2B5EF4-FFF2-40B4-BE49-F238E27FC236}">
                <a16:creationId xmlns:a16="http://schemas.microsoft.com/office/drawing/2014/main" id="{1208BEA3-43D4-4A67-BCC0-725E8DCE5BBC}"/>
              </a:ext>
            </a:extLst>
          </p:cNvPr>
          <p:cNvSpPr>
            <a:spLocks noGrp="1"/>
          </p:cNvSpPr>
          <p:nvPr>
            <p:ph type="sldNum" sz="quarter" idx="12"/>
          </p:nvPr>
        </p:nvSpPr>
        <p:spPr/>
        <p:txBody>
          <a:bodyPr/>
          <a:lstStyle/>
          <a:p>
            <a:fld id="{369F8D34-5DD6-49C2-946C-3BE126DFA6E2}" type="slidenum">
              <a:rPr lang="en-US" altLang="en-US" smtClean="0"/>
              <a:pPr/>
              <a:t>3</a:t>
            </a:fld>
            <a:endParaRPr lang="en-US" altLang="en-US"/>
          </a:p>
        </p:txBody>
      </p:sp>
    </p:spTree>
    <p:extLst>
      <p:ext uri="{BB962C8B-B14F-4D97-AF65-F5344CB8AC3E}">
        <p14:creationId xmlns:p14="http://schemas.microsoft.com/office/powerpoint/2010/main" val="2554033675"/>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9F019857-6EEA-484C-AEBE-3AC0391152D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0459D65-9D80-4916-AA8E-4F9AA43AB370}"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1506" name="Rectangle 2">
            <a:extLst>
              <a:ext uri="{FF2B5EF4-FFF2-40B4-BE49-F238E27FC236}">
                <a16:creationId xmlns:a16="http://schemas.microsoft.com/office/drawing/2014/main" id="{3E0ABB30-6D63-48D7-9DE5-8439F9030330}"/>
              </a:ext>
            </a:extLst>
          </p:cNvPr>
          <p:cNvSpPr>
            <a:spLocks noGrp="1" noChangeArrowheads="1"/>
          </p:cNvSpPr>
          <p:nvPr>
            <p:ph type="title"/>
          </p:nvPr>
        </p:nvSpPr>
        <p:spPr/>
        <p:txBody>
          <a:bodyPr/>
          <a:lstStyle/>
          <a:p>
            <a:r>
              <a:rPr lang="en-US" altLang="en-US" sz="4400"/>
              <a:t>Mega Church </a:t>
            </a:r>
            <a:br>
              <a:rPr lang="en-US" altLang="en-US" sz="4400"/>
            </a:br>
            <a:r>
              <a:rPr lang="en-US" altLang="en-US" sz="4400"/>
              <a:t>Mega Attractions</a:t>
            </a:r>
          </a:p>
        </p:txBody>
      </p:sp>
      <p:sp>
        <p:nvSpPr>
          <p:cNvPr id="21507" name="Rectangle 3">
            <a:extLst>
              <a:ext uri="{FF2B5EF4-FFF2-40B4-BE49-F238E27FC236}">
                <a16:creationId xmlns:a16="http://schemas.microsoft.com/office/drawing/2014/main" id="{E9ED38DA-4B82-402C-9F69-E34CF3435E5B}"/>
              </a:ext>
            </a:extLst>
          </p:cNvPr>
          <p:cNvSpPr>
            <a:spLocks noGrp="1" noChangeArrowheads="1"/>
          </p:cNvSpPr>
          <p:nvPr>
            <p:ph type="body" idx="1"/>
          </p:nvPr>
        </p:nvSpPr>
        <p:spPr>
          <a:xfrm>
            <a:off x="2286000" y="1905000"/>
            <a:ext cx="9448800" cy="4114800"/>
          </a:xfrm>
        </p:spPr>
        <p:txBody>
          <a:bodyPr/>
          <a:lstStyle/>
          <a:p>
            <a:pPr>
              <a:buFont typeface="Wingdings" panose="05000000000000000000" pitchFamily="2" charset="2"/>
              <a:buNone/>
            </a:pPr>
            <a:r>
              <a:rPr lang="en-US" altLang="en-US" sz="3200" dirty="0"/>
              <a:t>	“large outreach events. . .contemporary Christian concerts, creative presentations that utilize drama, multimedia, and the arts. . .men’s breakfasts, women’s luncheons, leader’s dinners” </a:t>
            </a:r>
          </a:p>
          <a:p>
            <a:pPr algn="r">
              <a:buFont typeface="Wingdings" panose="05000000000000000000" pitchFamily="2" charset="2"/>
              <a:buNone/>
            </a:pPr>
            <a:r>
              <a:rPr lang="en-US" altLang="en-US" sz="2400" dirty="0"/>
              <a:t>(Bill Hybels, </a:t>
            </a:r>
            <a:r>
              <a:rPr lang="en-US" altLang="en-US" sz="2400" i="1" dirty="0"/>
              <a:t>Becoming A Contagious Christian</a:t>
            </a:r>
            <a:r>
              <a:rPr lang="en-US" altLang="en-US" sz="2400" dirty="0"/>
              <a:t>, pp. 207, 208)</a:t>
            </a:r>
          </a:p>
        </p:txBody>
      </p:sp>
    </p:spTree>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EC21368-B44D-4E8A-9052-B5294714614B}"/>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E5C1BC-FC3D-4430-9DD3-C84A1544DBE7}"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772" name="Rectangle 4">
            <a:extLst>
              <a:ext uri="{FF2B5EF4-FFF2-40B4-BE49-F238E27FC236}">
                <a16:creationId xmlns:a16="http://schemas.microsoft.com/office/drawing/2014/main" id="{D701BB74-8090-40FE-9B50-6762BF0B802D}"/>
              </a:ext>
            </a:extLst>
          </p:cNvPr>
          <p:cNvSpPr>
            <a:spLocks noGrp="1" noChangeArrowheads="1"/>
          </p:cNvSpPr>
          <p:nvPr>
            <p:ph type="title"/>
          </p:nvPr>
        </p:nvSpPr>
        <p:spPr>
          <a:noFill/>
          <a:ln/>
        </p:spPr>
        <p:txBody>
          <a:bodyPr/>
          <a:lstStyle/>
          <a:p>
            <a:r>
              <a:rPr lang="en-US" altLang="en-US" sz="4400"/>
              <a:t>Mega Church </a:t>
            </a:r>
            <a:br>
              <a:rPr lang="en-US" altLang="en-US" sz="4400"/>
            </a:br>
            <a:r>
              <a:rPr lang="en-US" altLang="en-US" sz="4400"/>
              <a:t>Mega Attractions</a:t>
            </a:r>
          </a:p>
        </p:txBody>
      </p:sp>
      <p:sp>
        <p:nvSpPr>
          <p:cNvPr id="32773" name="Rectangle 5">
            <a:extLst>
              <a:ext uri="{FF2B5EF4-FFF2-40B4-BE49-F238E27FC236}">
                <a16:creationId xmlns:a16="http://schemas.microsoft.com/office/drawing/2014/main" id="{5A4BDE52-7819-40E2-88C1-D4131813E6EF}"/>
              </a:ext>
            </a:extLst>
          </p:cNvPr>
          <p:cNvSpPr>
            <a:spLocks noGrp="1" noChangeArrowheads="1"/>
          </p:cNvSpPr>
          <p:nvPr>
            <p:ph type="body" idx="1"/>
          </p:nvPr>
        </p:nvSpPr>
        <p:spPr/>
        <p:txBody>
          <a:bodyPr/>
          <a:lstStyle/>
          <a:p>
            <a:pPr>
              <a:lnSpc>
                <a:spcPct val="80000"/>
              </a:lnSpc>
              <a:buFont typeface="Wingdings" panose="05000000000000000000" pitchFamily="2" charset="2"/>
              <a:buNone/>
            </a:pPr>
            <a:r>
              <a:rPr lang="en-US" altLang="en-US" dirty="0"/>
              <a:t>	“Mega-churches also often have a virtually complete social environment, featuring sports and recreation facilities such as basketball courts, pools, or roller-skating rinks. Some have movie theaters and retirement homes built into their complexes”</a:t>
            </a:r>
          </a:p>
          <a:p>
            <a:pPr lvl="1" algn="r">
              <a:lnSpc>
                <a:spcPct val="80000"/>
              </a:lnSpc>
              <a:buFontTx/>
              <a:buNone/>
            </a:pPr>
            <a:r>
              <a:rPr lang="en-US" altLang="en-US" sz="2800" dirty="0">
                <a:latin typeface="Sceptre" pitchFamily="2" charset="0"/>
              </a:rPr>
              <a:t>(</a:t>
            </a:r>
            <a:r>
              <a:rPr lang="en-US" altLang="en-US" sz="2800" i="1" dirty="0">
                <a:latin typeface="Sceptre" pitchFamily="2" charset="0"/>
              </a:rPr>
              <a:t>God on a Grand Scale, Mega-Churches Grow Bigger and Bigger</a:t>
            </a:r>
            <a:r>
              <a:rPr lang="en-US" altLang="en-US" sz="2800" dirty="0">
                <a:latin typeface="Sceptre" pitchFamily="2" charset="0"/>
              </a:rPr>
              <a:t>, </a:t>
            </a:r>
            <a:br>
              <a:rPr lang="en-US" altLang="en-US" sz="2800" dirty="0">
                <a:latin typeface="Sceptre" pitchFamily="2" charset="0"/>
              </a:rPr>
            </a:br>
            <a:r>
              <a:rPr lang="en-US" altLang="en-US" sz="2800" dirty="0">
                <a:latin typeface="Sceptre" pitchFamily="2" charset="0"/>
              </a:rPr>
              <a:t>Oliver </a:t>
            </a:r>
            <a:r>
              <a:rPr lang="en-US" altLang="en-US" sz="2800" dirty="0" err="1">
                <a:latin typeface="Sceptre" pitchFamily="2" charset="0"/>
              </a:rPr>
              <a:t>Libaw</a:t>
            </a:r>
            <a:r>
              <a:rPr lang="en-US" altLang="en-US" sz="2800" dirty="0">
                <a:latin typeface="Sceptre" pitchFamily="2" charset="0"/>
              </a:rPr>
              <a:t>, abcnews.com)</a:t>
            </a:r>
          </a:p>
        </p:txBody>
      </p:sp>
    </p:spTree>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2CF4407-E286-41E5-8432-D5F2F7ACA9A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865CE8-544E-421F-8C78-E8F33C516FD3}"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5842" name="Rectangle 2">
            <a:extLst>
              <a:ext uri="{FF2B5EF4-FFF2-40B4-BE49-F238E27FC236}">
                <a16:creationId xmlns:a16="http://schemas.microsoft.com/office/drawing/2014/main" id="{95CCDC3B-CA1E-4A7D-9239-508FCC191F39}"/>
              </a:ext>
            </a:extLst>
          </p:cNvPr>
          <p:cNvSpPr>
            <a:spLocks noGrp="1" noChangeArrowheads="1"/>
          </p:cNvSpPr>
          <p:nvPr>
            <p:ph type="title"/>
          </p:nvPr>
        </p:nvSpPr>
        <p:spPr>
          <a:noFill/>
          <a:ln/>
        </p:spPr>
        <p:txBody>
          <a:bodyPr/>
          <a:lstStyle/>
          <a:p>
            <a:r>
              <a:rPr lang="en-US" altLang="en-US" sz="4400"/>
              <a:t>Mega Church </a:t>
            </a:r>
            <a:br>
              <a:rPr lang="en-US" altLang="en-US" sz="4400"/>
            </a:br>
            <a:r>
              <a:rPr lang="en-US" altLang="en-US" sz="4400"/>
              <a:t>Mega Attractions</a:t>
            </a:r>
          </a:p>
        </p:txBody>
      </p:sp>
      <p:sp>
        <p:nvSpPr>
          <p:cNvPr id="35843" name="Rectangle 3">
            <a:extLst>
              <a:ext uri="{FF2B5EF4-FFF2-40B4-BE49-F238E27FC236}">
                <a16:creationId xmlns:a16="http://schemas.microsoft.com/office/drawing/2014/main" id="{27E66B0B-AB0D-4DAA-9035-A4A30A896151}"/>
              </a:ext>
            </a:extLst>
          </p:cNvPr>
          <p:cNvSpPr>
            <a:spLocks noGrp="1" noChangeArrowheads="1"/>
          </p:cNvSpPr>
          <p:nvPr>
            <p:ph type="body" idx="1"/>
          </p:nvPr>
        </p:nvSpPr>
        <p:spPr/>
        <p:txBody>
          <a:bodyPr/>
          <a:lstStyle/>
          <a:p>
            <a:pPr>
              <a:lnSpc>
                <a:spcPct val="80000"/>
              </a:lnSpc>
              <a:buFont typeface="Wingdings" panose="05000000000000000000" pitchFamily="2" charset="2"/>
              <a:buNone/>
            </a:pPr>
            <a:r>
              <a:rPr lang="en-US" altLang="en-US" dirty="0"/>
              <a:t>	“The list of activities can sound like the offerings at a Club Med or a small liberal arts college: poetry workshops, creative writing, singles groups, job fairs, vocational training, musical lessons, and even auto repair clinics. ”</a:t>
            </a:r>
          </a:p>
          <a:p>
            <a:pPr lvl="1" algn="r">
              <a:lnSpc>
                <a:spcPct val="80000"/>
              </a:lnSpc>
              <a:buFontTx/>
              <a:buNone/>
            </a:pPr>
            <a:r>
              <a:rPr lang="en-US" altLang="en-US" sz="2800" dirty="0">
                <a:latin typeface="Sceptre" pitchFamily="2" charset="0"/>
              </a:rPr>
              <a:t>(</a:t>
            </a:r>
            <a:r>
              <a:rPr lang="en-US" altLang="en-US" sz="2800" i="1" dirty="0">
                <a:latin typeface="Sceptre" pitchFamily="2" charset="0"/>
              </a:rPr>
              <a:t>God on a Grand Scale, Mega-Churches Grow Bigger and Bigger</a:t>
            </a:r>
            <a:r>
              <a:rPr lang="en-US" altLang="en-US" sz="2800" dirty="0">
                <a:latin typeface="Sceptre" pitchFamily="2" charset="0"/>
              </a:rPr>
              <a:t>, </a:t>
            </a:r>
            <a:br>
              <a:rPr lang="en-US" altLang="en-US" sz="2800" dirty="0">
                <a:latin typeface="Sceptre" pitchFamily="2" charset="0"/>
              </a:rPr>
            </a:br>
            <a:r>
              <a:rPr lang="en-US" altLang="en-US" sz="2800" dirty="0">
                <a:latin typeface="Sceptre" pitchFamily="2" charset="0"/>
              </a:rPr>
              <a:t>Oliver </a:t>
            </a:r>
            <a:r>
              <a:rPr lang="en-US" altLang="en-US" sz="2800" dirty="0" err="1">
                <a:latin typeface="Sceptre" pitchFamily="2" charset="0"/>
              </a:rPr>
              <a:t>Libaw</a:t>
            </a:r>
            <a:r>
              <a:rPr lang="en-US" altLang="en-US" sz="2800" dirty="0">
                <a:latin typeface="Sceptre" pitchFamily="2" charset="0"/>
              </a:rPr>
              <a:t>, abcnews.com)</a:t>
            </a:r>
          </a:p>
        </p:txBody>
      </p:sp>
    </p:spTree>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7740D0DC-E94C-4C93-BD5D-112440671AD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0BFC41-C054-4924-907B-5C183CA65B45}"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1986" name="Rectangle 2">
            <a:extLst>
              <a:ext uri="{FF2B5EF4-FFF2-40B4-BE49-F238E27FC236}">
                <a16:creationId xmlns:a16="http://schemas.microsoft.com/office/drawing/2014/main" id="{3B1312CE-CDC2-42DE-A4C8-5FD5018FCA73}"/>
              </a:ext>
            </a:extLst>
          </p:cNvPr>
          <p:cNvSpPr>
            <a:spLocks noGrp="1" noChangeArrowheads="1"/>
          </p:cNvSpPr>
          <p:nvPr>
            <p:ph type="title"/>
          </p:nvPr>
        </p:nvSpPr>
        <p:spPr>
          <a:noFill/>
          <a:ln/>
        </p:spPr>
        <p:txBody>
          <a:bodyPr/>
          <a:lstStyle/>
          <a:p>
            <a:r>
              <a:rPr lang="en-US" altLang="en-US" sz="4400"/>
              <a:t>Mega Church </a:t>
            </a:r>
            <a:br>
              <a:rPr lang="en-US" altLang="en-US" sz="4400"/>
            </a:br>
            <a:r>
              <a:rPr lang="en-US" altLang="en-US" sz="4400"/>
              <a:t>Mega Attractions</a:t>
            </a:r>
          </a:p>
        </p:txBody>
      </p:sp>
      <p:sp>
        <p:nvSpPr>
          <p:cNvPr id="41987" name="Rectangle 3">
            <a:extLst>
              <a:ext uri="{FF2B5EF4-FFF2-40B4-BE49-F238E27FC236}">
                <a16:creationId xmlns:a16="http://schemas.microsoft.com/office/drawing/2014/main" id="{1F8A6E1F-194D-40B6-A489-0C284EBBF813}"/>
              </a:ext>
            </a:extLst>
          </p:cNvPr>
          <p:cNvSpPr>
            <a:spLocks noGrp="1" noChangeArrowheads="1"/>
          </p:cNvSpPr>
          <p:nvPr>
            <p:ph type="body" idx="1"/>
          </p:nvPr>
        </p:nvSpPr>
        <p:spPr>
          <a:xfrm>
            <a:off x="2484350" y="1676400"/>
            <a:ext cx="9144000" cy="4953000"/>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lnSpcReduction="10000"/>
          </a:bodyPr>
          <a:lstStyle/>
          <a:p>
            <a:pPr>
              <a:lnSpc>
                <a:spcPct val="80000"/>
              </a:lnSpc>
            </a:pPr>
            <a:r>
              <a:rPr lang="en-US" altLang="en-US" sz="3200" dirty="0"/>
              <a:t>“For reverend James Meeks who is planning to convert 23 acres of vacant land at 115th &amp; the Bishop Ford expressway, into a $40-million dollar complex…for 10-thousand parishioners to worship in on Wednesday and Sunday. And for all of the surrounding community to enjoy the rest of the week, with plays, concerts, lectures, and sports activities. Made possible by removing the convertible seats. There will be three regulation basketball courts with the main court being in the center, and we would build a 500-seat hockey arena that will also have an indoor track…”</a:t>
            </a:r>
          </a:p>
          <a:p>
            <a:pPr lvl="1" algn="r">
              <a:lnSpc>
                <a:spcPct val="80000"/>
              </a:lnSpc>
              <a:buFontTx/>
              <a:buNone/>
            </a:pPr>
            <a:r>
              <a:rPr lang="en-US" altLang="en-US" sz="2800" dirty="0">
                <a:latin typeface="Sceptre" pitchFamily="2" charset="0"/>
              </a:rPr>
              <a:t>(Andy Shaw, ABC7Chicago.com)</a:t>
            </a:r>
          </a:p>
        </p:txBody>
      </p:sp>
    </p:spTree>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picture containing text&#10;&#10;Description automatically generated">
            <a:extLst>
              <a:ext uri="{FF2B5EF4-FFF2-40B4-BE49-F238E27FC236}">
                <a16:creationId xmlns:a16="http://schemas.microsoft.com/office/drawing/2014/main" id="{12ABD387-4CA0-486A-9CB8-95052877A9EC}"/>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r="3125"/>
          <a:stretch/>
        </p:blipFill>
        <p:spPr>
          <a:xfrm>
            <a:off x="20" y="10"/>
            <a:ext cx="12191980" cy="6857990"/>
          </a:xfrm>
          <a:prstGeom prst="rect">
            <a:avLst/>
          </a:prstGeom>
        </p:spPr>
      </p:pic>
      <p:sp>
        <p:nvSpPr>
          <p:cNvPr id="11" name="Down Arrow 7">
            <a:extLst>
              <a:ext uri="{FF2B5EF4-FFF2-40B4-BE49-F238E27FC236}">
                <a16:creationId xmlns:a16="http://schemas.microsoft.com/office/drawing/2014/main" id="{B547373F-AF2E-4907-B442-9F902B387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4763"/>
            <a:ext cx="3333749"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ubular"/>
              <a:ea typeface="+mn-ea"/>
              <a:cs typeface="+mn-cs"/>
            </a:endParaRPr>
          </a:p>
        </p:txBody>
      </p:sp>
      <p:sp>
        <p:nvSpPr>
          <p:cNvPr id="2" name="Title 1">
            <a:extLst>
              <a:ext uri="{FF2B5EF4-FFF2-40B4-BE49-F238E27FC236}">
                <a16:creationId xmlns:a16="http://schemas.microsoft.com/office/drawing/2014/main" id="{5C7733BF-A617-4B72-B0CA-A12C890F2C0B}"/>
              </a:ext>
            </a:extLst>
          </p:cNvPr>
          <p:cNvSpPr>
            <a:spLocks noGrp="1"/>
          </p:cNvSpPr>
          <p:nvPr>
            <p:ph type="title"/>
          </p:nvPr>
        </p:nvSpPr>
        <p:spPr>
          <a:xfrm>
            <a:off x="1028700" y="190501"/>
            <a:ext cx="2886075" cy="2486024"/>
          </a:xfrm>
          <a:noFill/>
        </p:spPr>
        <p:txBody>
          <a:bodyPr vert="horz" lIns="91440" tIns="45720" rIns="91440" bIns="45720" rtlCol="0" anchor="ctr">
            <a:normAutofit/>
          </a:bodyPr>
          <a:lstStyle/>
          <a:p>
            <a:pPr algn="ctr">
              <a:lnSpc>
                <a:spcPct val="90000"/>
              </a:lnSpc>
            </a:pPr>
            <a:r>
              <a:rPr lang="en-US" sz="3300">
                <a:solidFill>
                  <a:schemeClr val="bg1"/>
                </a:solidFill>
              </a:rPr>
              <a:t>Worldly Attractions Often Appeal To Something “Different”</a:t>
            </a:r>
          </a:p>
        </p:txBody>
      </p:sp>
      <p:sp>
        <p:nvSpPr>
          <p:cNvPr id="4" name="Slide Number Placeholder 3">
            <a:extLst>
              <a:ext uri="{FF2B5EF4-FFF2-40B4-BE49-F238E27FC236}">
                <a16:creationId xmlns:a16="http://schemas.microsoft.com/office/drawing/2014/main" id="{8B1FE0BF-2AD7-4CC1-B6B0-836CEA32743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369F8D34-5DD6-49C2-946C-3BE126DFA6E2}" type="slidenum">
              <a:rPr kumimoji="0" lang="en-US" altLang="en-US" sz="1200" b="0" i="0" u="none" strike="noStrike" kern="1200" cap="none" spc="0" normalizeH="0" baseline="0" noProof="0">
                <a:ln>
                  <a:noFill/>
                </a:ln>
                <a:solidFill>
                  <a:srgbClr val="FFFFFF"/>
                </a:solidFill>
                <a:effectLst/>
                <a:uLnTx/>
                <a:uFillTx/>
                <a:latin typeface="Tubular"/>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34</a:t>
            </a:fld>
            <a:endParaRPr kumimoji="0" lang="en-US" altLang="en-US" sz="1200" b="0" i="0" u="none" strike="noStrike" kern="1200" cap="none" spc="0" normalizeH="0" baseline="0" noProof="0">
              <a:ln>
                <a:noFill/>
              </a:ln>
              <a:solidFill>
                <a:srgbClr val="FFFFFF"/>
              </a:solidFill>
              <a:effectLst/>
              <a:uLnTx/>
              <a:uFillTx/>
              <a:latin typeface="Tubular"/>
              <a:ea typeface="+mn-ea"/>
              <a:cs typeface="+mn-cs"/>
            </a:endParaRPr>
          </a:p>
        </p:txBody>
      </p:sp>
    </p:spTree>
    <p:extLst>
      <p:ext uri="{BB962C8B-B14F-4D97-AF65-F5344CB8AC3E}">
        <p14:creationId xmlns:p14="http://schemas.microsoft.com/office/powerpoint/2010/main" val="3724214202"/>
      </p:ext>
    </p:extLst>
  </p:cSld>
  <p:clrMapOvr>
    <a:overrideClrMapping bg1="lt1" tx1="dk1" bg2="lt2" tx2="dk2" accent1="accent1" accent2="accent2" accent3="accent3" accent4="accent4" accent5="accent5" accent6="accent6" hlink="hlink" folHlink="folHlink"/>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D6C78-B502-4843-BCE6-06DC35B5190F}"/>
              </a:ext>
            </a:extLst>
          </p:cNvPr>
          <p:cNvSpPr>
            <a:spLocks noGrp="1"/>
          </p:cNvSpPr>
          <p:nvPr>
            <p:ph type="title"/>
          </p:nvPr>
        </p:nvSpPr>
        <p:spPr>
          <a:xfrm>
            <a:off x="7751929" y="4961926"/>
            <a:ext cx="3800141" cy="1437287"/>
          </a:xfrm>
        </p:spPr>
        <p:txBody>
          <a:bodyPr>
            <a:normAutofit/>
          </a:bodyPr>
          <a:lstStyle/>
          <a:p>
            <a:r>
              <a:rPr lang="en-US" sz="3600" b="1" spc="600" dirty="0">
                <a:solidFill>
                  <a:schemeClr val="accent6">
                    <a:lumMod val="50000"/>
                  </a:schemeClr>
                </a:solidFill>
              </a:rPr>
              <a:t>Matthew 7</a:t>
            </a:r>
          </a:p>
        </p:txBody>
      </p:sp>
      <p:sp>
        <p:nvSpPr>
          <p:cNvPr id="5" name="Slide Number Placeholder 4">
            <a:extLst>
              <a:ext uri="{FF2B5EF4-FFF2-40B4-BE49-F238E27FC236}">
                <a16:creationId xmlns:a16="http://schemas.microsoft.com/office/drawing/2014/main" id="{6F280D08-7E0A-4A10-9BF1-4ADBD2C3ABF5}"/>
              </a:ext>
            </a:extLst>
          </p:cNvPr>
          <p:cNvSpPr>
            <a:spLocks noGrp="1"/>
          </p:cNvSpPr>
          <p:nvPr>
            <p:ph type="sldNum" sz="quarter" idx="4294967295"/>
          </p:nvPr>
        </p:nvSpPr>
        <p:spPr>
          <a:xfrm>
            <a:off x="9652000" y="6399213"/>
            <a:ext cx="2540000" cy="4572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8036BE-267E-4143-B2D5-2C0D8D63445B}" type="slidenum">
              <a:rPr kumimoji="0" lang="en-US" altLang="en-US" sz="1600" b="0" i="0" u="none" strike="noStrike" kern="1200" cap="none" spc="0" normalizeH="0" baseline="0" noProof="0" smtClean="0">
                <a:ln>
                  <a:noFill/>
                </a:ln>
                <a:solidFill>
                  <a:prstClr val="white">
                    <a:tint val="75000"/>
                  </a:prstClr>
                </a:solidFill>
                <a:effectLst/>
                <a:uLnTx/>
                <a:uFillTx/>
                <a:latin typeface="Candara" panose="020E0502030303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altLang="en-US" sz="1600" b="0" i="0" u="none" strike="noStrike" kern="1200" cap="none" spc="0" normalizeH="0" baseline="0" noProof="0">
              <a:ln>
                <a:noFill/>
              </a:ln>
              <a:solidFill>
                <a:prstClr val="white">
                  <a:tint val="75000"/>
                </a:prstClr>
              </a:solidFill>
              <a:effectLst/>
              <a:uLnTx/>
              <a:uFillTx/>
              <a:latin typeface="Candara" panose="020E0502030303020204"/>
              <a:ea typeface="+mn-ea"/>
              <a:cs typeface="+mn-cs"/>
            </a:endParaRPr>
          </a:p>
        </p:txBody>
      </p:sp>
      <p:pic>
        <p:nvPicPr>
          <p:cNvPr id="9" name="Picture 8">
            <a:extLst>
              <a:ext uri="{FF2B5EF4-FFF2-40B4-BE49-F238E27FC236}">
                <a16:creationId xmlns:a16="http://schemas.microsoft.com/office/drawing/2014/main" id="{4D7C7ECE-567B-471B-8D53-DC659A237A16}"/>
              </a:ext>
            </a:extLst>
          </p:cNvPr>
          <p:cNvPicPr>
            <a:picLocks noChangeAspect="1"/>
          </p:cNvPicPr>
          <p:nvPr/>
        </p:nvPicPr>
        <p:blipFill>
          <a:blip r:embed="rId3"/>
          <a:stretch>
            <a:fillRect/>
          </a:stretch>
        </p:blipFill>
        <p:spPr>
          <a:xfrm>
            <a:off x="161029" y="228600"/>
            <a:ext cx="11869941" cy="4852837"/>
          </a:xfrm>
          <a:prstGeom prst="rect">
            <a:avLst/>
          </a:prstGeom>
        </p:spPr>
      </p:pic>
    </p:spTree>
    <p:extLst>
      <p:ext uri="{BB962C8B-B14F-4D97-AF65-F5344CB8AC3E}">
        <p14:creationId xmlns:p14="http://schemas.microsoft.com/office/powerpoint/2010/main" val="34073053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A13C26-6E71-4458-BD1F-C5A5A8331C55}"/>
              </a:ext>
            </a:extLst>
          </p:cNvPr>
          <p:cNvSpPr>
            <a:spLocks noGrp="1"/>
          </p:cNvSpPr>
          <p:nvPr>
            <p:ph type="title"/>
          </p:nvPr>
        </p:nvSpPr>
        <p:spPr/>
        <p:txBody>
          <a:bodyPr/>
          <a:lstStyle/>
          <a:p>
            <a:r>
              <a:rPr lang="en-US" dirty="0"/>
              <a:t>What They Didn’t Know</a:t>
            </a:r>
          </a:p>
        </p:txBody>
      </p:sp>
      <p:sp>
        <p:nvSpPr>
          <p:cNvPr id="5" name="Content Placeholder 4">
            <a:extLst>
              <a:ext uri="{FF2B5EF4-FFF2-40B4-BE49-F238E27FC236}">
                <a16:creationId xmlns:a16="http://schemas.microsoft.com/office/drawing/2014/main" id="{136E1281-1CCF-420F-B42F-65C866AE95AA}"/>
              </a:ext>
            </a:extLst>
          </p:cNvPr>
          <p:cNvSpPr>
            <a:spLocks noGrp="1"/>
          </p:cNvSpPr>
          <p:nvPr>
            <p:ph idx="1"/>
          </p:nvPr>
        </p:nvSpPr>
        <p:spPr/>
        <p:txBody>
          <a:bodyPr/>
          <a:lstStyle/>
          <a:p>
            <a:r>
              <a:rPr lang="en-US" dirty="0"/>
              <a:t>What is the MAJOR factor for why people attend a place of worship?</a:t>
            </a:r>
          </a:p>
          <a:p>
            <a:r>
              <a:rPr lang="en-US" dirty="0"/>
              <a:t>A March, 2017 GALLUP POLL revealed a very important component of what drives people to worship and regular attendance</a:t>
            </a:r>
          </a:p>
        </p:txBody>
      </p:sp>
      <p:sp>
        <p:nvSpPr>
          <p:cNvPr id="3" name="Slide Number Placeholder 2">
            <a:extLst>
              <a:ext uri="{FF2B5EF4-FFF2-40B4-BE49-F238E27FC236}">
                <a16:creationId xmlns:a16="http://schemas.microsoft.com/office/drawing/2014/main" id="{0CE0FC4D-CA0F-417C-9311-B004F7E63D5C}"/>
              </a:ext>
            </a:extLst>
          </p:cNvPr>
          <p:cNvSpPr>
            <a:spLocks noGrp="1"/>
          </p:cNvSpPr>
          <p:nvPr>
            <p:ph type="sldNum" sz="quarter" idx="12"/>
          </p:nvPr>
        </p:nvSpPr>
        <p:spPr/>
        <p:txBody>
          <a:bodyPr/>
          <a:lstStyle/>
          <a:p>
            <a:fld id="{B225E5EB-462A-4850-8A07-89A7F500CC35}" type="slidenum">
              <a:rPr lang="en-US" altLang="en-US" smtClean="0"/>
              <a:pPr/>
              <a:t>36</a:t>
            </a:fld>
            <a:endParaRPr lang="en-US" altLang="en-US"/>
          </a:p>
        </p:txBody>
      </p:sp>
    </p:spTree>
    <p:extLst>
      <p:ext uri="{BB962C8B-B14F-4D97-AF65-F5344CB8AC3E}">
        <p14:creationId xmlns:p14="http://schemas.microsoft.com/office/powerpoint/2010/main" val="141979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rrow: Down 12">
            <a:extLst>
              <a:ext uri="{FF2B5EF4-FFF2-40B4-BE49-F238E27FC236}">
                <a16:creationId xmlns:a16="http://schemas.microsoft.com/office/drawing/2014/main" id="{CC5ED113-A095-4195-A374-D6BBC505C769}"/>
              </a:ext>
            </a:extLst>
          </p:cNvPr>
          <p:cNvSpPr/>
          <p:nvPr/>
        </p:nvSpPr>
        <p:spPr bwMode="auto">
          <a:xfrm>
            <a:off x="5334000" y="1613595"/>
            <a:ext cx="3657600" cy="2729805"/>
          </a:xfrm>
          <a:prstGeom prst="down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anose="02020603050405020304" pitchFamily="18" charset="0"/>
            </a:endParaRPr>
          </a:p>
        </p:txBody>
      </p:sp>
      <p:sp>
        <p:nvSpPr>
          <p:cNvPr id="9" name="Rectangle 8">
            <a:extLst>
              <a:ext uri="{FF2B5EF4-FFF2-40B4-BE49-F238E27FC236}">
                <a16:creationId xmlns:a16="http://schemas.microsoft.com/office/drawing/2014/main" id="{F7167BF0-E957-4F7F-8F37-F7C90D35CE3E}"/>
              </a:ext>
            </a:extLst>
          </p:cNvPr>
          <p:cNvSpPr/>
          <p:nvPr/>
        </p:nvSpPr>
        <p:spPr bwMode="auto">
          <a:xfrm>
            <a:off x="2286000" y="4343400"/>
            <a:ext cx="9677400" cy="1358920"/>
          </a:xfrm>
          <a:prstGeom prst="rect">
            <a:avLst/>
          </a:prstGeom>
          <a:ln>
            <a:headEnd type="none" w="sm" len="sm"/>
            <a:tailEnd type="none" w="sm" len="sm"/>
          </a:ln>
        </p:spPr>
        <p:style>
          <a:lnRef idx="3">
            <a:schemeClr val="lt1"/>
          </a:lnRef>
          <a:fillRef idx="1">
            <a:schemeClr val="dk1"/>
          </a:fillRef>
          <a:effectRef idx="1">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anose="02020603050405020304" pitchFamily="18" charset="0"/>
            </a:endParaRPr>
          </a:p>
        </p:txBody>
      </p:sp>
      <p:sp>
        <p:nvSpPr>
          <p:cNvPr id="2" name="Title 1">
            <a:extLst>
              <a:ext uri="{FF2B5EF4-FFF2-40B4-BE49-F238E27FC236}">
                <a16:creationId xmlns:a16="http://schemas.microsoft.com/office/drawing/2014/main" id="{30483456-AC15-4EC5-9816-C6BD8B87A466}"/>
              </a:ext>
            </a:extLst>
          </p:cNvPr>
          <p:cNvSpPr>
            <a:spLocks noGrp="1"/>
          </p:cNvSpPr>
          <p:nvPr>
            <p:ph type="title"/>
          </p:nvPr>
        </p:nvSpPr>
        <p:spPr/>
        <p:txBody>
          <a:bodyPr>
            <a:normAutofit fontScale="90000"/>
          </a:bodyPr>
          <a:lstStyle/>
          <a:p>
            <a:r>
              <a:rPr lang="en-US" dirty="0"/>
              <a:t>The </a:t>
            </a:r>
            <a:r>
              <a:rPr lang="en-US" spc="0" dirty="0">
                <a:ln w="22225">
                  <a:solidFill>
                    <a:schemeClr val="accent2"/>
                  </a:solidFill>
                  <a:prstDash val="solid"/>
                </a:ln>
                <a:solidFill>
                  <a:schemeClr val="accent2">
                    <a:lumMod val="40000"/>
                    <a:lumOff val="60000"/>
                  </a:schemeClr>
                </a:solidFill>
                <a:effectLst/>
              </a:rPr>
              <a:t>MAJOR FACTORS </a:t>
            </a:r>
            <a:r>
              <a:rPr lang="en-US" dirty="0"/>
              <a:t>For Adults Who Attend A Church Monthly or More:</a:t>
            </a:r>
          </a:p>
        </p:txBody>
      </p:sp>
      <p:sp>
        <p:nvSpPr>
          <p:cNvPr id="3" name="Content Placeholder 2">
            <a:extLst>
              <a:ext uri="{FF2B5EF4-FFF2-40B4-BE49-F238E27FC236}">
                <a16:creationId xmlns:a16="http://schemas.microsoft.com/office/drawing/2014/main" id="{B9F2A284-9F18-46F9-B42B-FEBD2B39C01A}"/>
              </a:ext>
            </a:extLst>
          </p:cNvPr>
          <p:cNvSpPr>
            <a:spLocks noGrp="1"/>
          </p:cNvSpPr>
          <p:nvPr>
            <p:ph idx="1"/>
          </p:nvPr>
        </p:nvSpPr>
        <p:spPr>
          <a:xfrm>
            <a:off x="2286000" y="1905000"/>
            <a:ext cx="9677400" cy="4724400"/>
          </a:xfrm>
        </p:spPr>
        <p:txBody>
          <a:bodyPr>
            <a:normAutofit fontScale="77500" lnSpcReduction="20000"/>
          </a:bodyPr>
          <a:lstStyle/>
          <a:p>
            <a:r>
              <a:rPr lang="en-US" dirty="0"/>
              <a:t>Sermons or talks that teach you more about scripture</a:t>
            </a:r>
          </a:p>
          <a:p>
            <a:r>
              <a:rPr lang="en-US" dirty="0"/>
              <a:t>Sermons or lectures that help you connect religion to your own life</a:t>
            </a:r>
          </a:p>
          <a:p>
            <a:r>
              <a:rPr lang="en-US" dirty="0"/>
              <a:t>Spiritual programs geared toward children and teenagers</a:t>
            </a:r>
          </a:p>
          <a:p>
            <a:r>
              <a:rPr lang="en-US" dirty="0"/>
              <a:t>Lots of community outreach and volunteer opportunities</a:t>
            </a:r>
          </a:p>
          <a:p>
            <a:r>
              <a:rPr lang="en-US" dirty="0"/>
              <a:t>Dynamic religious leaders who are interesting and inspiring</a:t>
            </a:r>
          </a:p>
          <a:p>
            <a:r>
              <a:rPr lang="en-US" dirty="0"/>
              <a:t>Social activities that allow you to get to know people in your community</a:t>
            </a:r>
          </a:p>
          <a:p>
            <a:r>
              <a:rPr lang="en-US" dirty="0"/>
              <a:t>A good choir, praise band, cantors or other spiritual music</a:t>
            </a:r>
          </a:p>
        </p:txBody>
      </p:sp>
      <p:sp>
        <p:nvSpPr>
          <p:cNvPr id="4" name="Slide Number Placeholder 3">
            <a:extLst>
              <a:ext uri="{FF2B5EF4-FFF2-40B4-BE49-F238E27FC236}">
                <a16:creationId xmlns:a16="http://schemas.microsoft.com/office/drawing/2014/main" id="{C0751A65-2B72-48E1-A1A2-24D4F456BEFB}"/>
              </a:ext>
            </a:extLst>
          </p:cNvPr>
          <p:cNvSpPr>
            <a:spLocks noGrp="1"/>
          </p:cNvSpPr>
          <p:nvPr>
            <p:ph type="sldNum" sz="quarter" idx="12"/>
          </p:nvPr>
        </p:nvSpPr>
        <p:spPr/>
        <p:txBody>
          <a:bodyPr/>
          <a:lstStyle/>
          <a:p>
            <a:fld id="{369F8D34-5DD6-49C2-946C-3BE126DFA6E2}" type="slidenum">
              <a:rPr lang="en-US" altLang="en-US" smtClean="0"/>
              <a:pPr/>
              <a:t>37</a:t>
            </a:fld>
            <a:endParaRPr lang="en-US" altLang="en-US"/>
          </a:p>
        </p:txBody>
      </p:sp>
      <p:sp>
        <p:nvSpPr>
          <p:cNvPr id="5" name="TextBox 4">
            <a:extLst>
              <a:ext uri="{FF2B5EF4-FFF2-40B4-BE49-F238E27FC236}">
                <a16:creationId xmlns:a16="http://schemas.microsoft.com/office/drawing/2014/main" id="{FF4125B6-8E3C-4C7D-8FA1-EFF93F14BDCF}"/>
              </a:ext>
            </a:extLst>
          </p:cNvPr>
          <p:cNvSpPr txBox="1"/>
          <p:nvPr/>
        </p:nvSpPr>
        <p:spPr>
          <a:xfrm>
            <a:off x="2540000" y="6324600"/>
            <a:ext cx="7867410"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a:t>Source: </a:t>
            </a:r>
            <a:r>
              <a:rPr lang="en-US" dirty="0">
                <a:hlinkClick r:id="rId3"/>
              </a:rPr>
              <a:t>https://news.gallup.com/poll/1690/religion.aspx</a:t>
            </a:r>
            <a:r>
              <a:rPr lang="en-US" dirty="0"/>
              <a:t>, accessed, April 25, 2019.</a:t>
            </a:r>
          </a:p>
        </p:txBody>
      </p:sp>
      <p:sp>
        <p:nvSpPr>
          <p:cNvPr id="6" name="TextBox 5">
            <a:extLst>
              <a:ext uri="{FF2B5EF4-FFF2-40B4-BE49-F238E27FC236}">
                <a16:creationId xmlns:a16="http://schemas.microsoft.com/office/drawing/2014/main" id="{CC36D3CA-89E6-494B-AAF3-92261C20D2BA}"/>
              </a:ext>
            </a:extLst>
          </p:cNvPr>
          <p:cNvSpPr txBox="1"/>
          <p:nvPr/>
        </p:nvSpPr>
        <p:spPr>
          <a:xfrm>
            <a:off x="914400" y="2057400"/>
            <a:ext cx="1371600" cy="3416320"/>
          </a:xfrm>
          <a:prstGeom prst="rect">
            <a:avLst/>
          </a:prstGeom>
          <a:noFill/>
        </p:spPr>
        <p:txBody>
          <a:bodyPr wrap="square" rtlCol="0">
            <a:spAutoFit/>
          </a:bodyPr>
          <a:lstStyle/>
          <a:p>
            <a:pPr marL="285750" indent="-285750">
              <a:buFont typeface="Wingdings" panose="05000000000000000000" pitchFamily="2" charset="2"/>
              <a:buChar char="ü"/>
            </a:pPr>
            <a:r>
              <a:rPr lang="en-US" sz="2400" b="1" dirty="0"/>
              <a:t>76%</a:t>
            </a:r>
          </a:p>
          <a:p>
            <a:pPr marL="285750" indent="-285750">
              <a:buFont typeface="Wingdings" panose="05000000000000000000" pitchFamily="2" charset="2"/>
              <a:buChar char="ü"/>
            </a:pPr>
            <a:r>
              <a:rPr lang="en-US" sz="2400" b="1" dirty="0"/>
              <a:t>75%</a:t>
            </a:r>
            <a:br>
              <a:rPr lang="en-US" sz="2400" b="1" dirty="0"/>
            </a:br>
            <a:endParaRPr lang="en-US" sz="2400" b="1" dirty="0"/>
          </a:p>
          <a:p>
            <a:pPr marL="285750" indent="-285750">
              <a:buFont typeface="Wingdings" panose="05000000000000000000" pitchFamily="2" charset="2"/>
              <a:buChar char="ü"/>
            </a:pPr>
            <a:r>
              <a:rPr lang="en-US" sz="2400" b="1" dirty="0"/>
              <a:t>64%</a:t>
            </a:r>
          </a:p>
          <a:p>
            <a:pPr marL="285750" indent="-285750">
              <a:buFont typeface="Wingdings" panose="05000000000000000000" pitchFamily="2" charset="2"/>
              <a:buChar char="ü"/>
            </a:pPr>
            <a:r>
              <a:rPr lang="en-US" sz="2400" b="1" dirty="0"/>
              <a:t>59%</a:t>
            </a:r>
          </a:p>
          <a:p>
            <a:pPr marL="285750" indent="-285750">
              <a:buFont typeface="Wingdings" panose="05000000000000000000" pitchFamily="2" charset="2"/>
              <a:buChar char="ü"/>
            </a:pPr>
            <a:r>
              <a:rPr lang="en-US" sz="2400" b="1" dirty="0"/>
              <a:t>54%</a:t>
            </a:r>
          </a:p>
          <a:p>
            <a:pPr marL="285750" indent="-285750">
              <a:buFont typeface="Wingdings" panose="05000000000000000000" pitchFamily="2" charset="2"/>
              <a:buChar char="ü"/>
            </a:pPr>
            <a:r>
              <a:rPr lang="en-US" sz="2400" b="1" dirty="0"/>
              <a:t>49%</a:t>
            </a:r>
            <a:br>
              <a:rPr lang="en-US" sz="2400" b="1" dirty="0"/>
            </a:br>
            <a:endParaRPr lang="en-US" sz="2400" b="1" dirty="0"/>
          </a:p>
          <a:p>
            <a:pPr marL="285750" indent="-285750">
              <a:buFont typeface="Wingdings" panose="05000000000000000000" pitchFamily="2" charset="2"/>
              <a:buChar char="ü"/>
            </a:pPr>
            <a:r>
              <a:rPr lang="en-US" sz="2400" b="1" dirty="0"/>
              <a:t>38%</a:t>
            </a:r>
          </a:p>
        </p:txBody>
      </p:sp>
      <p:sp>
        <p:nvSpPr>
          <p:cNvPr id="8" name="TextBox 7">
            <a:extLst>
              <a:ext uri="{FF2B5EF4-FFF2-40B4-BE49-F238E27FC236}">
                <a16:creationId xmlns:a16="http://schemas.microsoft.com/office/drawing/2014/main" id="{F77306B3-3935-4531-B9E9-A8E0B4487C37}"/>
              </a:ext>
            </a:extLst>
          </p:cNvPr>
          <p:cNvSpPr txBox="1"/>
          <p:nvPr/>
        </p:nvSpPr>
        <p:spPr>
          <a:xfrm>
            <a:off x="2603500" y="323671"/>
            <a:ext cx="9118600"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dirty="0"/>
              <a:t>John 6:26, “Jesus answered them and said, ‘Most assuredly, I say to you, </a:t>
            </a:r>
            <a:r>
              <a:rPr lang="en-US" sz="2800" b="1" dirty="0">
                <a:solidFill>
                  <a:schemeClr val="bg1">
                    <a:lumMod val="50000"/>
                  </a:schemeClr>
                </a:solidFill>
              </a:rPr>
              <a:t>you seek Me</a:t>
            </a:r>
            <a:r>
              <a:rPr lang="en-US" sz="2800" dirty="0"/>
              <a:t>, </a:t>
            </a:r>
            <a:r>
              <a:rPr lang="en-US" sz="2800" b="1" dirty="0">
                <a:solidFill>
                  <a:srgbClr val="C00000"/>
                </a:solidFill>
              </a:rPr>
              <a:t>not</a:t>
            </a:r>
            <a:r>
              <a:rPr lang="en-US" sz="2800" dirty="0"/>
              <a:t> because you saw the signs, </a:t>
            </a:r>
            <a:r>
              <a:rPr lang="en-US" sz="2800" b="1" dirty="0">
                <a:solidFill>
                  <a:srgbClr val="C00000"/>
                </a:solidFill>
              </a:rPr>
              <a:t>but</a:t>
            </a:r>
            <a:r>
              <a:rPr lang="en-US" sz="2800" dirty="0"/>
              <a:t> because you ate of the loaves and were filled.’ ”</a:t>
            </a:r>
          </a:p>
        </p:txBody>
      </p:sp>
      <p:sp>
        <p:nvSpPr>
          <p:cNvPr id="14" name="Rectangle 13">
            <a:extLst>
              <a:ext uri="{FF2B5EF4-FFF2-40B4-BE49-F238E27FC236}">
                <a16:creationId xmlns:a16="http://schemas.microsoft.com/office/drawing/2014/main" id="{B82202C5-BB31-4541-B589-1A57D2CFF4E1}"/>
              </a:ext>
            </a:extLst>
          </p:cNvPr>
          <p:cNvSpPr/>
          <p:nvPr/>
        </p:nvSpPr>
        <p:spPr bwMode="auto">
          <a:xfrm>
            <a:off x="2362200" y="1905000"/>
            <a:ext cx="9448800" cy="1219200"/>
          </a:xfrm>
          <a:prstGeom prst="rect">
            <a:avLst/>
          </a:prstGeom>
          <a:noFill/>
          <a:ln w="38100" cap="flat" cmpd="sng" algn="ctr">
            <a:solidFill>
              <a:schemeClr val="accent3"/>
            </a:solidFill>
            <a:prstDash val="solid"/>
            <a:round/>
            <a:headEnd type="none" w="med" len="med"/>
            <a:tailEnd type="none" w="med" len="med"/>
          </a:ln>
          <a:effectLst>
            <a:glow rad="101600">
              <a:schemeClr val="accent2">
                <a:satMod val="175000"/>
                <a:alpha val="40000"/>
              </a:schemeClr>
            </a:glow>
          </a:effectLst>
        </p:spPr>
        <p:style>
          <a:lnRef idx="0">
            <a:scrgbClr r="0" g="0" b="0"/>
          </a:lnRef>
          <a:fillRef idx="0">
            <a:scrgbClr r="0" g="0" b="0"/>
          </a:fillRef>
          <a:effectRef idx="0">
            <a:scrgbClr r="0" g="0" b="0"/>
          </a:effectRef>
          <a:fontRef idx="minor">
            <a:schemeClr val="accent3"/>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anose="02020603050405020304" pitchFamily="18" charset="0"/>
            </a:endParaRPr>
          </a:p>
        </p:txBody>
      </p:sp>
    </p:spTree>
    <p:extLst>
      <p:ext uri="{BB962C8B-B14F-4D97-AF65-F5344CB8AC3E}">
        <p14:creationId xmlns:p14="http://schemas.microsoft.com/office/powerpoint/2010/main" val="37778442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250"/>
                                        <p:tgtEl>
                                          <p:spTgt spid="3">
                                            <p:txEl>
                                              <p:pRg st="0" end="0"/>
                                            </p:txEl>
                                          </p:spTgt>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250"/>
                                        <p:tgtEl>
                                          <p:spTgt spid="3">
                                            <p:txEl>
                                              <p:pRg st="1" end="1"/>
                                            </p:txEl>
                                          </p:spTgt>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250"/>
                                        <p:tgtEl>
                                          <p:spTgt spid="3">
                                            <p:txEl>
                                              <p:pRg st="2" end="2"/>
                                            </p:txEl>
                                          </p:spTgt>
                                        </p:tgtEl>
                                      </p:cBhvr>
                                    </p:animEffect>
                                  </p:childTnLst>
                                </p:cTn>
                              </p:par>
                            </p:childTnLst>
                          </p:cTn>
                        </p:par>
                        <p:par>
                          <p:cTn id="16" fill="hold">
                            <p:stCondLst>
                              <p:cond delay="375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250"/>
                                        <p:tgtEl>
                                          <p:spTgt spid="3">
                                            <p:txEl>
                                              <p:pRg st="3" end="3"/>
                                            </p:txEl>
                                          </p:spTgt>
                                        </p:tgtEl>
                                      </p:cBhvr>
                                    </p:animEffect>
                                  </p:childTnLst>
                                </p:cTn>
                              </p:par>
                            </p:childTnLst>
                          </p:cTn>
                        </p:par>
                        <p:par>
                          <p:cTn id="20" fill="hold">
                            <p:stCondLst>
                              <p:cond delay="5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250"/>
                                        <p:tgtEl>
                                          <p:spTgt spid="3">
                                            <p:txEl>
                                              <p:pRg st="4" end="4"/>
                                            </p:txEl>
                                          </p:spTgt>
                                        </p:tgtEl>
                                      </p:cBhvr>
                                    </p:animEffect>
                                  </p:childTnLst>
                                </p:cTn>
                              </p:par>
                            </p:childTnLst>
                          </p:cTn>
                        </p:par>
                        <p:par>
                          <p:cTn id="24" fill="hold">
                            <p:stCondLst>
                              <p:cond delay="625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250"/>
                                        <p:tgtEl>
                                          <p:spTgt spid="3">
                                            <p:txEl>
                                              <p:pRg st="5" end="5"/>
                                            </p:txEl>
                                          </p:spTgt>
                                        </p:tgtEl>
                                      </p:cBhvr>
                                    </p:animEffect>
                                  </p:childTnLst>
                                </p:cTn>
                              </p:par>
                            </p:childTnLst>
                          </p:cTn>
                        </p:par>
                        <p:par>
                          <p:cTn id="28" fill="hold">
                            <p:stCondLst>
                              <p:cond delay="75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25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par>
                          <p:cTn id="37" fill="hold">
                            <p:stCondLst>
                              <p:cond delay="500"/>
                            </p:stCondLst>
                            <p:childTnLst>
                              <p:par>
                                <p:cTn id="38" presetID="21" presetClass="entr" presetSubtype="1"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heel(1)">
                                      <p:cBhvr>
                                        <p:cTn id="40" dur="20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1250"/>
                                        <p:tgtEl>
                                          <p:spTgt spid="8"/>
                                        </p:tgtEl>
                                      </p:cBhvr>
                                    </p:animEffect>
                                  </p:childTnLst>
                                </p:cTn>
                              </p:par>
                            </p:childTnLst>
                          </p:cTn>
                        </p:par>
                        <p:par>
                          <p:cTn id="46" fill="hold">
                            <p:stCondLst>
                              <p:cond delay="1250"/>
                            </p:stCondLst>
                            <p:childTnLst>
                              <p:par>
                                <p:cTn id="47" presetID="22" presetClass="entr" presetSubtype="1"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up)">
                                      <p:cBhvr>
                                        <p:cTn id="49" dur="2000"/>
                                        <p:tgtEl>
                                          <p:spTgt spid="13"/>
                                        </p:tgtEl>
                                      </p:cBhvr>
                                    </p:animEffect>
                                  </p:childTnLst>
                                </p:cTn>
                              </p:par>
                            </p:childTnLst>
                          </p:cTn>
                        </p:par>
                        <p:par>
                          <p:cTn id="50" fill="hold">
                            <p:stCondLst>
                              <p:cond delay="3250"/>
                            </p:stCondLst>
                            <p:childTnLst>
                              <p:par>
                                <p:cTn id="51" presetID="16" presetClass="entr" presetSubtype="21"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barn(inVertical)">
                                      <p:cBhvr>
                                        <p:cTn id="53" dur="2000"/>
                                        <p:tgtEl>
                                          <p:spTgt spid="9"/>
                                        </p:tgtEl>
                                      </p:cBhvr>
                                    </p:animEffect>
                                  </p:childTnLst>
                                </p:cTn>
                              </p:par>
                            </p:childTnLst>
                          </p:cTn>
                        </p:par>
                        <p:par>
                          <p:cTn id="54" fill="hold">
                            <p:stCondLst>
                              <p:cond delay="5250"/>
                            </p:stCondLst>
                            <p:childTnLst>
                              <p:par>
                                <p:cTn id="55" presetID="16" presetClass="exit" presetSubtype="21" fill="hold" grpId="1" nodeType="afterEffect">
                                  <p:stCondLst>
                                    <p:cond delay="0"/>
                                  </p:stCondLst>
                                  <p:childTnLst>
                                    <p:animEffect transition="out" filter="barn(inVertical)">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P spid="3" grpId="0" build="p"/>
      <p:bldP spid="6" grpId="0"/>
      <p:bldP spid="8" grpId="0" animBg="1"/>
      <p:bldP spid="14" grpId="0" animBg="1"/>
      <p:bldP spid="14"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06C932B7-BDD0-4C2A-B595-B1C6C83AF19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A51E223-919A-43B6-87EB-56EEE8B7AA02}"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6626" name="Rectangle 2">
            <a:extLst>
              <a:ext uri="{FF2B5EF4-FFF2-40B4-BE49-F238E27FC236}">
                <a16:creationId xmlns:a16="http://schemas.microsoft.com/office/drawing/2014/main" id="{F6C72260-7261-47D5-B94D-B77A55DF6C24}"/>
              </a:ext>
            </a:extLst>
          </p:cNvPr>
          <p:cNvSpPr>
            <a:spLocks noGrp="1" noChangeArrowheads="1"/>
          </p:cNvSpPr>
          <p:nvPr>
            <p:ph type="title"/>
          </p:nvPr>
        </p:nvSpPr>
        <p:spPr/>
        <p:txBody>
          <a:bodyPr/>
          <a:lstStyle/>
          <a:p>
            <a:r>
              <a:rPr lang="en-US" altLang="en-US" sz="4000"/>
              <a:t>The Cross—God’s Attraction for Evangelism</a:t>
            </a:r>
          </a:p>
        </p:txBody>
      </p:sp>
      <p:sp>
        <p:nvSpPr>
          <p:cNvPr id="26627" name="Rectangle 3">
            <a:extLst>
              <a:ext uri="{FF2B5EF4-FFF2-40B4-BE49-F238E27FC236}">
                <a16:creationId xmlns:a16="http://schemas.microsoft.com/office/drawing/2014/main" id="{64D85D46-5193-405B-9069-13B9A8E792FE}"/>
              </a:ext>
            </a:extLst>
          </p:cNvPr>
          <p:cNvSpPr>
            <a:spLocks noGrp="1" noChangeArrowheads="1"/>
          </p:cNvSpPr>
          <p:nvPr>
            <p:ph type="body" idx="1"/>
          </p:nvPr>
        </p:nvSpPr>
        <p:spPr>
          <a:xfrm>
            <a:off x="2247900" y="2133600"/>
            <a:ext cx="9220200" cy="4114800"/>
          </a:xfrm>
        </p:spPr>
        <p:txBody>
          <a:bodyPr/>
          <a:lstStyle/>
          <a:p>
            <a:pPr marL="284163" indent="-284163">
              <a:buNone/>
            </a:pPr>
            <a:r>
              <a:rPr lang="en-US" altLang="en-US" sz="4400" dirty="0"/>
              <a:t>	“And I, if I am lifted up from the earth, will draw all peoples to Myself. This He said, signifying by what death He would die” (Jn. 12:32, 33)</a:t>
            </a:r>
          </a:p>
        </p:txBody>
      </p:sp>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D4150A5-501C-4E93-A5C1-5D40BCDEFAF9}"/>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D1BD87-E378-4891-9DC4-7558D653A54C}"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0242" name="Rectangle 2">
            <a:extLst>
              <a:ext uri="{FF2B5EF4-FFF2-40B4-BE49-F238E27FC236}">
                <a16:creationId xmlns:a16="http://schemas.microsoft.com/office/drawing/2014/main" id="{A12C59A2-CFD0-4751-9EC8-3CC45A61CE78}"/>
              </a:ext>
            </a:extLst>
          </p:cNvPr>
          <p:cNvSpPr>
            <a:spLocks noGrp="1" noChangeArrowheads="1"/>
          </p:cNvSpPr>
          <p:nvPr>
            <p:ph type="title"/>
          </p:nvPr>
        </p:nvSpPr>
        <p:spPr/>
        <p:txBody>
          <a:bodyPr/>
          <a:lstStyle/>
          <a:p>
            <a:r>
              <a:rPr lang="en-US" altLang="en-US" sz="4400"/>
              <a:t>The Community Church </a:t>
            </a:r>
            <a:br>
              <a:rPr lang="en-US" altLang="en-US" sz="4400"/>
            </a:br>
            <a:r>
              <a:rPr lang="en-US" altLang="en-US" sz="2400"/>
              <a:t>(mega church operation)</a:t>
            </a:r>
          </a:p>
        </p:txBody>
      </p:sp>
      <p:sp>
        <p:nvSpPr>
          <p:cNvPr id="10243" name="Rectangle 3">
            <a:extLst>
              <a:ext uri="{FF2B5EF4-FFF2-40B4-BE49-F238E27FC236}">
                <a16:creationId xmlns:a16="http://schemas.microsoft.com/office/drawing/2014/main" id="{1FBEBEFE-5317-44D0-80CF-39678A4B1DA7}"/>
              </a:ext>
            </a:extLst>
          </p:cNvPr>
          <p:cNvSpPr>
            <a:spLocks noGrp="1" noChangeArrowheads="1"/>
          </p:cNvSpPr>
          <p:nvPr>
            <p:ph type="body" idx="1"/>
          </p:nvPr>
        </p:nvSpPr>
        <p:spPr>
          <a:xfrm>
            <a:off x="3048000" y="1905000"/>
            <a:ext cx="7620000" cy="4724400"/>
          </a:xfrm>
        </p:spPr>
        <p:txBody>
          <a:bodyPr/>
          <a:lstStyle/>
          <a:p>
            <a:r>
              <a:rPr lang="en-US" altLang="en-US" dirty="0"/>
              <a:t>has been developing over the past several decades</a:t>
            </a:r>
          </a:p>
          <a:p>
            <a:r>
              <a:rPr lang="en-US" altLang="en-US" dirty="0"/>
              <a:t>has sprung up in almost every area of the country</a:t>
            </a:r>
          </a:p>
          <a:p>
            <a:r>
              <a:rPr lang="en-US" altLang="en-US" dirty="0"/>
              <a:t>growth is exceedingly fast</a:t>
            </a:r>
          </a:p>
          <a:p>
            <a:r>
              <a:rPr lang="en-US" altLang="en-US" dirty="0"/>
              <a:t>often attracts local and national media</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E5398D0C-3CA0-4BFE-B51E-E563F0B4FBEB}"/>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C69A09-575F-408E-848E-24A73216C458}"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290" name="Rectangle 2">
            <a:extLst>
              <a:ext uri="{FF2B5EF4-FFF2-40B4-BE49-F238E27FC236}">
                <a16:creationId xmlns:a16="http://schemas.microsoft.com/office/drawing/2014/main" id="{FC84A66E-D3AA-4B69-B98C-8A3F0B4FA178}"/>
              </a:ext>
            </a:extLst>
          </p:cNvPr>
          <p:cNvSpPr>
            <a:spLocks noGrp="1" noChangeArrowheads="1"/>
          </p:cNvSpPr>
          <p:nvPr>
            <p:ph type="title"/>
          </p:nvPr>
        </p:nvSpPr>
        <p:spPr/>
        <p:txBody>
          <a:bodyPr/>
          <a:lstStyle/>
          <a:p>
            <a:r>
              <a:rPr lang="en-US" altLang="en-US" sz="4400"/>
              <a:t>Questions About the </a:t>
            </a:r>
            <a:r>
              <a:rPr lang="en-US" altLang="en-US" sz="3600"/>
              <a:t>Mega Church Operation</a:t>
            </a:r>
          </a:p>
        </p:txBody>
      </p:sp>
      <p:sp>
        <p:nvSpPr>
          <p:cNvPr id="12291" name="Rectangle 3">
            <a:extLst>
              <a:ext uri="{FF2B5EF4-FFF2-40B4-BE49-F238E27FC236}">
                <a16:creationId xmlns:a16="http://schemas.microsoft.com/office/drawing/2014/main" id="{795DF4F2-2423-40AE-BEA9-5BFE96DAE429}"/>
              </a:ext>
            </a:extLst>
          </p:cNvPr>
          <p:cNvSpPr>
            <a:spLocks noGrp="1" noChangeArrowheads="1"/>
          </p:cNvSpPr>
          <p:nvPr>
            <p:ph type="body" idx="1"/>
          </p:nvPr>
        </p:nvSpPr>
        <p:spPr/>
        <p:txBody>
          <a:bodyPr/>
          <a:lstStyle/>
          <a:p>
            <a:pPr>
              <a:lnSpc>
                <a:spcPct val="90000"/>
              </a:lnSpc>
            </a:pPr>
            <a:r>
              <a:rPr lang="en-US" altLang="en-US" dirty="0"/>
              <a:t>what led to the emergence of the mega church operation?</a:t>
            </a:r>
          </a:p>
          <a:p>
            <a:pPr>
              <a:lnSpc>
                <a:spcPct val="90000"/>
              </a:lnSpc>
            </a:pPr>
            <a:r>
              <a:rPr lang="en-US" altLang="en-US" dirty="0"/>
              <a:t>what tactics are used to propel the movement?</a:t>
            </a:r>
          </a:p>
          <a:p>
            <a:pPr>
              <a:lnSpc>
                <a:spcPct val="90000"/>
              </a:lnSpc>
            </a:pPr>
            <a:r>
              <a:rPr lang="en-US" altLang="en-US" dirty="0"/>
              <a:t>is it a sound movement?</a:t>
            </a:r>
          </a:p>
          <a:p>
            <a:pPr>
              <a:lnSpc>
                <a:spcPct val="90000"/>
              </a:lnSpc>
            </a:pPr>
            <a:r>
              <a:rPr lang="en-US" altLang="en-US" dirty="0"/>
              <a:t>what effect does it have on churches of Christ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F072CCE-FE12-4067-AA0C-A9484C18F32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007ED0-2EB9-432D-8052-1A995E5AC42B}"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71682" name="Rectangle 2">
            <a:extLst>
              <a:ext uri="{FF2B5EF4-FFF2-40B4-BE49-F238E27FC236}">
                <a16:creationId xmlns:a16="http://schemas.microsoft.com/office/drawing/2014/main" id="{9F63A46C-F05A-4674-8B2A-D0176E343AF4}"/>
              </a:ext>
            </a:extLst>
          </p:cNvPr>
          <p:cNvSpPr>
            <a:spLocks noGrp="1" noChangeArrowheads="1"/>
          </p:cNvSpPr>
          <p:nvPr>
            <p:ph type="title"/>
          </p:nvPr>
        </p:nvSpPr>
        <p:spPr/>
        <p:txBody>
          <a:bodyPr/>
          <a:lstStyle/>
          <a:p>
            <a:r>
              <a:rPr lang="en-US" altLang="en-US"/>
              <a:t>Founder</a:t>
            </a:r>
          </a:p>
        </p:txBody>
      </p:sp>
      <p:sp>
        <p:nvSpPr>
          <p:cNvPr id="71683" name="Rectangle 3">
            <a:extLst>
              <a:ext uri="{FF2B5EF4-FFF2-40B4-BE49-F238E27FC236}">
                <a16:creationId xmlns:a16="http://schemas.microsoft.com/office/drawing/2014/main" id="{41480201-628A-42C8-8899-A51CFA157F5C}"/>
              </a:ext>
            </a:extLst>
          </p:cNvPr>
          <p:cNvSpPr>
            <a:spLocks noGrp="1" noChangeArrowheads="1"/>
          </p:cNvSpPr>
          <p:nvPr>
            <p:ph type="body" idx="1"/>
          </p:nvPr>
        </p:nvSpPr>
        <p:spPr>
          <a:xfrm>
            <a:off x="2286000" y="1676400"/>
            <a:ext cx="8991600" cy="5181600"/>
          </a:xfrm>
        </p:spPr>
        <p:txBody>
          <a:bodyPr/>
          <a:lstStyle/>
          <a:p>
            <a:r>
              <a:rPr lang="en-US" altLang="en-US" sz="3200" dirty="0"/>
              <a:t>Donald </a:t>
            </a:r>
            <a:r>
              <a:rPr lang="en-US" altLang="en-US" sz="3200" dirty="0" err="1"/>
              <a:t>McGavran</a:t>
            </a:r>
            <a:r>
              <a:rPr lang="en-US" altLang="en-US" sz="3200" dirty="0"/>
              <a:t> born in India 1897</a:t>
            </a:r>
          </a:p>
          <a:p>
            <a:pPr lvl="1"/>
            <a:r>
              <a:rPr lang="en-US" altLang="en-US" sz="2800" dirty="0"/>
              <a:t>after completing college in US he returned to India in 1923</a:t>
            </a:r>
          </a:p>
          <a:p>
            <a:pPr lvl="1"/>
            <a:r>
              <a:rPr lang="en-US" altLang="en-US" sz="2800" dirty="0"/>
              <a:t>disturbed at slow growth</a:t>
            </a:r>
          </a:p>
          <a:p>
            <a:pPr lvl="1"/>
            <a:r>
              <a:rPr lang="en-US" altLang="en-US" sz="2800" dirty="0"/>
              <a:t>studied 145 missions over 17 yrs.</a:t>
            </a:r>
          </a:p>
          <a:p>
            <a:pPr lvl="1"/>
            <a:r>
              <a:rPr lang="en-US" altLang="en-US" sz="2800" dirty="0"/>
              <a:t>published his research in “The Bridges of God” (1955)…his basic conclusions:</a:t>
            </a:r>
          </a:p>
          <a:p>
            <a:pPr lvl="2"/>
            <a:r>
              <a:rPr lang="en-US" altLang="en-US" sz="2400" b="1" dirty="0">
                <a:latin typeface="Trebuchet MS" panose="020B0603020202020204" pitchFamily="34" charset="0"/>
              </a:rPr>
              <a:t>church needs to embrace what actually produces disciples</a:t>
            </a:r>
          </a:p>
          <a:p>
            <a:pPr lvl="2"/>
            <a:r>
              <a:rPr lang="en-US" altLang="en-US" sz="2400" b="1" dirty="0">
                <a:latin typeface="Trebuchet MS" panose="020B0603020202020204" pitchFamily="34" charset="0"/>
              </a:rPr>
              <a:t>effective evangelism will produce numerical results</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3">
                                            <p:txEl>
                                              <p:pRg st="5" end="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68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562ACBE-01B0-4C26-9FE8-61CC90536ABB}"/>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D2F9516-4CBF-4951-8C02-967E9A334221}"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72706" name="Rectangle 2">
            <a:extLst>
              <a:ext uri="{FF2B5EF4-FFF2-40B4-BE49-F238E27FC236}">
                <a16:creationId xmlns:a16="http://schemas.microsoft.com/office/drawing/2014/main" id="{CF0AAB2B-7E94-40C8-B36E-44FCFD609B6D}"/>
              </a:ext>
            </a:extLst>
          </p:cNvPr>
          <p:cNvSpPr>
            <a:spLocks noGrp="1" noChangeArrowheads="1"/>
          </p:cNvSpPr>
          <p:nvPr>
            <p:ph type="title"/>
          </p:nvPr>
        </p:nvSpPr>
        <p:spPr>
          <a:xfrm>
            <a:off x="3429000" y="685800"/>
            <a:ext cx="7086600" cy="1447800"/>
          </a:xfrm>
        </p:spPr>
        <p:txBody>
          <a:bodyPr/>
          <a:lstStyle/>
          <a:p>
            <a:pPr algn="ctr"/>
            <a:r>
              <a:rPr lang="en-US" altLang="en-US" sz="3600" dirty="0"/>
              <a:t>Some Foremost Leaders of the</a:t>
            </a:r>
            <a:r>
              <a:rPr lang="en-US" altLang="en-US" sz="4400" dirty="0"/>
              <a:t> </a:t>
            </a:r>
            <a:br>
              <a:rPr lang="en-US" altLang="en-US" sz="4400" dirty="0"/>
            </a:br>
            <a:r>
              <a:rPr lang="en-US" altLang="en-US" sz="4400" dirty="0"/>
              <a:t>Church Growth Movement</a:t>
            </a:r>
          </a:p>
        </p:txBody>
      </p:sp>
      <p:sp>
        <p:nvSpPr>
          <p:cNvPr id="72707" name="Rectangle 3">
            <a:extLst>
              <a:ext uri="{FF2B5EF4-FFF2-40B4-BE49-F238E27FC236}">
                <a16:creationId xmlns:a16="http://schemas.microsoft.com/office/drawing/2014/main" id="{52CA162A-D1B0-49EB-8FCE-D988C09CE28D}"/>
              </a:ext>
            </a:extLst>
          </p:cNvPr>
          <p:cNvSpPr>
            <a:spLocks noGrp="1" noChangeArrowheads="1"/>
          </p:cNvSpPr>
          <p:nvPr>
            <p:ph type="body" idx="1"/>
          </p:nvPr>
        </p:nvSpPr>
        <p:spPr>
          <a:xfrm>
            <a:off x="2362200" y="2743200"/>
            <a:ext cx="9067800" cy="4114800"/>
          </a:xfrm>
        </p:spPr>
        <p:txBody>
          <a:bodyPr/>
          <a:lstStyle/>
          <a:p>
            <a:r>
              <a:rPr lang="en-US" altLang="en-US" dirty="0"/>
              <a:t>Bill Hybels, Willow Creek Community Church, South Barrington, Illinois</a:t>
            </a:r>
          </a:p>
          <a:p>
            <a:pPr lvl="1"/>
            <a:r>
              <a:rPr lang="en-US" altLang="en-US" dirty="0"/>
              <a:t>Recently laden with scandal and mass departure (2018)</a:t>
            </a:r>
          </a:p>
          <a:p>
            <a:r>
              <a:rPr lang="en-US" altLang="en-US" dirty="0"/>
              <a:t>Rick Warren of Saddleback Community Church, </a:t>
            </a:r>
            <a:r>
              <a:rPr lang="en-US" dirty="0"/>
              <a:t>Lake Forest, California</a:t>
            </a:r>
            <a:endParaRPr lang="en-US" alt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Effect transition="in" filter="fade">
                                      <p:cBhvr>
                                        <p:cTn id="7" dur="1000"/>
                                        <p:tgtEl>
                                          <p:spTgt spid="72707">
                                            <p:txEl>
                                              <p:pRg st="0" end="0"/>
                                            </p:txEl>
                                          </p:spTgt>
                                        </p:tgtEl>
                                      </p:cBhvr>
                                    </p:animEffect>
                                    <p:anim calcmode="lin" valueType="num">
                                      <p:cBhvr>
                                        <p:cTn id="8" dur="1000" fill="hold"/>
                                        <p:tgtEl>
                                          <p:spTgt spid="7270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270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2707">
                                            <p:txEl>
                                              <p:pRg st="1" end="1"/>
                                            </p:txEl>
                                          </p:spTgt>
                                        </p:tgtEl>
                                        <p:attrNameLst>
                                          <p:attrName>style.visibility</p:attrName>
                                        </p:attrNameLst>
                                      </p:cBhvr>
                                      <p:to>
                                        <p:strVal val="visible"/>
                                      </p:to>
                                    </p:set>
                                    <p:animEffect transition="in" filter="fade">
                                      <p:cBhvr>
                                        <p:cTn id="12" dur="1000"/>
                                        <p:tgtEl>
                                          <p:spTgt spid="72707">
                                            <p:txEl>
                                              <p:pRg st="1" end="1"/>
                                            </p:txEl>
                                          </p:spTgt>
                                        </p:tgtEl>
                                      </p:cBhvr>
                                    </p:animEffect>
                                    <p:anim calcmode="lin" valueType="num">
                                      <p:cBhvr>
                                        <p:cTn id="13" dur="1000" fill="hold"/>
                                        <p:tgtEl>
                                          <p:spTgt spid="7270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2707">
                                            <p:txEl>
                                              <p:pRg st="1" end="1"/>
                                            </p:txEl>
                                          </p:spTgt>
                                        </p:tgtEl>
                                        <p:attrNameLst>
                                          <p:attrName>ppt_y</p:attrName>
                                        </p:attrNameLst>
                                      </p:cBhvr>
                                      <p:tavLst>
                                        <p:tav tm="0">
                                          <p:val>
                                            <p:strVal val="#ppt_y+.1"/>
                                          </p:val>
                                        </p:tav>
                                        <p:tav tm="100000">
                                          <p:val>
                                            <p:strVal val="#ppt_y"/>
                                          </p:val>
                                        </p:tav>
                                      </p:tavLst>
                                    </p:anim>
                                  </p:childTnLst>
                                </p:cTn>
                              </p:par>
                            </p:childTnLst>
                          </p:cTn>
                        </p:par>
                        <p:par>
                          <p:cTn id="15" fill="hold" nodeType="withGroup">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72707">
                                            <p:txEl>
                                              <p:pRg st="2" end="2"/>
                                            </p:txEl>
                                          </p:spTgt>
                                        </p:tgtEl>
                                        <p:attrNameLst>
                                          <p:attrName>style.visibility</p:attrName>
                                        </p:attrNameLst>
                                      </p:cBhvr>
                                      <p:to>
                                        <p:strVal val="visible"/>
                                      </p:to>
                                    </p:set>
                                    <p:animEffect transition="in" filter="fade">
                                      <p:cBhvr>
                                        <p:cTn id="18" dur="1000"/>
                                        <p:tgtEl>
                                          <p:spTgt spid="72707">
                                            <p:txEl>
                                              <p:pRg st="2" end="2"/>
                                            </p:txEl>
                                          </p:spTgt>
                                        </p:tgtEl>
                                      </p:cBhvr>
                                    </p:animEffect>
                                    <p:anim calcmode="lin" valueType="num">
                                      <p:cBhvr>
                                        <p:cTn id="19" dur="1000" fill="hold"/>
                                        <p:tgtEl>
                                          <p:spTgt spid="72707">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7270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192236C-D809-4001-8288-472672DC20CC}"/>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246C2F-5E4F-4522-B7A2-0CFC87927DB8}"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73730" name="Rectangle 2">
            <a:extLst>
              <a:ext uri="{FF2B5EF4-FFF2-40B4-BE49-F238E27FC236}">
                <a16:creationId xmlns:a16="http://schemas.microsoft.com/office/drawing/2014/main" id="{78385D70-296C-4D29-86D4-DE105464707D}"/>
              </a:ext>
            </a:extLst>
          </p:cNvPr>
          <p:cNvSpPr>
            <a:spLocks noGrp="1" noChangeArrowheads="1"/>
          </p:cNvSpPr>
          <p:nvPr>
            <p:ph type="title"/>
          </p:nvPr>
        </p:nvSpPr>
        <p:spPr/>
        <p:txBody>
          <a:bodyPr/>
          <a:lstStyle/>
          <a:p>
            <a:r>
              <a:rPr lang="en-US" altLang="en-US" sz="4400"/>
              <a:t>Some Good Components of the C.G.M.</a:t>
            </a:r>
          </a:p>
        </p:txBody>
      </p:sp>
      <p:sp>
        <p:nvSpPr>
          <p:cNvPr id="73731" name="Rectangle 3">
            <a:extLst>
              <a:ext uri="{FF2B5EF4-FFF2-40B4-BE49-F238E27FC236}">
                <a16:creationId xmlns:a16="http://schemas.microsoft.com/office/drawing/2014/main" id="{1FFA2070-7436-410B-A846-B9AFA4586ECD}"/>
              </a:ext>
            </a:extLst>
          </p:cNvPr>
          <p:cNvSpPr>
            <a:spLocks noGrp="1" noChangeArrowheads="1"/>
          </p:cNvSpPr>
          <p:nvPr>
            <p:ph type="body" idx="1"/>
          </p:nvPr>
        </p:nvSpPr>
        <p:spPr>
          <a:xfrm>
            <a:off x="3048000" y="1905000"/>
            <a:ext cx="8458200" cy="4953000"/>
          </a:xfrm>
        </p:spPr>
        <p:txBody>
          <a:bodyPr/>
          <a:lstStyle/>
          <a:p>
            <a:r>
              <a:rPr lang="en-US" altLang="en-US" sz="4000" dirty="0"/>
              <a:t>pressing prayer</a:t>
            </a:r>
          </a:p>
          <a:p>
            <a:pPr lvl="1"/>
            <a:r>
              <a:rPr lang="en-US" altLang="en-US" sz="3600" dirty="0"/>
              <a:t>1 Thess. 5:17</a:t>
            </a:r>
          </a:p>
          <a:p>
            <a:r>
              <a:rPr lang="en-US" altLang="en-US" sz="4000" dirty="0"/>
              <a:t>high premium on leadership</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Effect transition="in" filter="fade">
                                      <p:cBhvr>
                                        <p:cTn id="7" dur="1000"/>
                                        <p:tgtEl>
                                          <p:spTgt spid="73731">
                                            <p:txEl>
                                              <p:pRg st="0" end="0"/>
                                            </p:txEl>
                                          </p:spTgt>
                                        </p:tgtEl>
                                      </p:cBhvr>
                                    </p:animEffect>
                                    <p:anim calcmode="lin" valueType="num">
                                      <p:cBhvr>
                                        <p:cTn id="8" dur="1000" fill="hold"/>
                                        <p:tgtEl>
                                          <p:spTgt spid="7373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373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3731">
                                            <p:txEl>
                                              <p:pRg st="1" end="1"/>
                                            </p:txEl>
                                          </p:spTgt>
                                        </p:tgtEl>
                                        <p:attrNameLst>
                                          <p:attrName>style.visibility</p:attrName>
                                        </p:attrNameLst>
                                      </p:cBhvr>
                                      <p:to>
                                        <p:strVal val="visible"/>
                                      </p:to>
                                    </p:set>
                                    <p:animEffect transition="in" filter="fade">
                                      <p:cBhvr>
                                        <p:cTn id="12" dur="1000"/>
                                        <p:tgtEl>
                                          <p:spTgt spid="73731">
                                            <p:txEl>
                                              <p:pRg st="1" end="1"/>
                                            </p:txEl>
                                          </p:spTgt>
                                        </p:tgtEl>
                                      </p:cBhvr>
                                    </p:animEffect>
                                    <p:anim calcmode="lin" valueType="num">
                                      <p:cBhvr>
                                        <p:cTn id="13" dur="1000" fill="hold"/>
                                        <p:tgtEl>
                                          <p:spTgt spid="7373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373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73731">
                                            <p:txEl>
                                              <p:pRg st="2" end="2"/>
                                            </p:txEl>
                                          </p:spTgt>
                                        </p:tgtEl>
                                        <p:attrNameLst>
                                          <p:attrName>style.visibility</p:attrName>
                                        </p:attrNameLst>
                                      </p:cBhvr>
                                      <p:to>
                                        <p:strVal val="visible"/>
                                      </p:to>
                                    </p:set>
                                    <p:animEffect transition="in" filter="fade">
                                      <p:cBhvr>
                                        <p:cTn id="19" dur="1000"/>
                                        <p:tgtEl>
                                          <p:spTgt spid="73731">
                                            <p:txEl>
                                              <p:pRg st="2" end="2"/>
                                            </p:txEl>
                                          </p:spTgt>
                                        </p:tgtEl>
                                      </p:cBhvr>
                                    </p:animEffect>
                                    <p:anim calcmode="lin" valueType="num">
                                      <p:cBhvr>
                                        <p:cTn id="20" dur="1000" fill="hold"/>
                                        <p:tgtEl>
                                          <p:spTgt spid="73731">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7373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A6CA8DD7-3B7B-4BBD-8D48-42CDE8C4E9D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1980BA-CF71-4A45-A07B-7C3AA785E2E8}"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74754" name="Rectangle 2">
            <a:extLst>
              <a:ext uri="{FF2B5EF4-FFF2-40B4-BE49-F238E27FC236}">
                <a16:creationId xmlns:a16="http://schemas.microsoft.com/office/drawing/2014/main" id="{A9BD241C-BF51-4C89-8AE8-8022250E641D}"/>
              </a:ext>
            </a:extLst>
          </p:cNvPr>
          <p:cNvSpPr>
            <a:spLocks noGrp="1" noChangeArrowheads="1"/>
          </p:cNvSpPr>
          <p:nvPr>
            <p:ph type="title"/>
          </p:nvPr>
        </p:nvSpPr>
        <p:spPr/>
        <p:txBody>
          <a:bodyPr/>
          <a:lstStyle/>
          <a:p>
            <a:r>
              <a:rPr lang="en-US" altLang="en-US" sz="4400"/>
              <a:t>Some Good Components of the C.G.M.</a:t>
            </a:r>
          </a:p>
        </p:txBody>
      </p:sp>
      <p:sp>
        <p:nvSpPr>
          <p:cNvPr id="74755" name="Rectangle 3">
            <a:extLst>
              <a:ext uri="{FF2B5EF4-FFF2-40B4-BE49-F238E27FC236}">
                <a16:creationId xmlns:a16="http://schemas.microsoft.com/office/drawing/2014/main" id="{591DF4D7-9F33-4A64-94DD-88EF73B2D168}"/>
              </a:ext>
            </a:extLst>
          </p:cNvPr>
          <p:cNvSpPr>
            <a:spLocks noGrp="1" noChangeArrowheads="1"/>
          </p:cNvSpPr>
          <p:nvPr>
            <p:ph type="body" idx="1"/>
          </p:nvPr>
        </p:nvSpPr>
        <p:spPr>
          <a:xfrm>
            <a:off x="3048000" y="2514600"/>
            <a:ext cx="7620000" cy="4343400"/>
          </a:xfrm>
        </p:spPr>
        <p:txBody>
          <a:bodyPr/>
          <a:lstStyle/>
          <a:p>
            <a:pPr>
              <a:lnSpc>
                <a:spcPct val="80000"/>
              </a:lnSpc>
            </a:pPr>
            <a:r>
              <a:rPr lang="en-US" altLang="en-US" dirty="0"/>
              <a:t>Strive for excellency in worship</a:t>
            </a:r>
          </a:p>
          <a:p>
            <a:pPr lvl="1">
              <a:lnSpc>
                <a:spcPct val="80000"/>
              </a:lnSpc>
            </a:pPr>
            <a:r>
              <a:rPr lang="en-US" altLang="en-US" dirty="0"/>
              <a:t>conveys seriousness</a:t>
            </a:r>
          </a:p>
          <a:p>
            <a:pPr lvl="1">
              <a:lnSpc>
                <a:spcPct val="80000"/>
              </a:lnSpc>
            </a:pPr>
            <a:r>
              <a:rPr lang="en-US" altLang="en-US" i="1" dirty="0"/>
              <a:t>however</a:t>
            </a:r>
            <a:r>
              <a:rPr lang="en-US" altLang="en-US" dirty="0"/>
              <a:t>, CGM stresses on giving people what they “want” rather than what they “need”</a:t>
            </a:r>
          </a:p>
          <a:p>
            <a:pPr lvl="1">
              <a:lnSpc>
                <a:spcPct val="80000"/>
              </a:lnSpc>
            </a:pPr>
            <a:r>
              <a:rPr lang="en-US" altLang="en-US" dirty="0"/>
              <a:t>what do visitors think when they visit? </a:t>
            </a:r>
          </a:p>
          <a:p>
            <a:pPr lvl="1">
              <a:lnSpc>
                <a:spcPct val="80000"/>
              </a:lnSpc>
            </a:pPr>
            <a:r>
              <a:rPr lang="en-US" altLang="en-US" dirty="0"/>
              <a:t>what does God want?</a:t>
            </a:r>
          </a:p>
          <a:p>
            <a:pPr lvl="1">
              <a:lnSpc>
                <a:spcPct val="80000"/>
              </a:lnSpc>
            </a:pPr>
            <a:endParaRPr lang="en-US" alt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Effect transition="in" filter="fade">
                                      <p:cBhvr>
                                        <p:cTn id="7" dur="1000"/>
                                        <p:tgtEl>
                                          <p:spTgt spid="74755">
                                            <p:txEl>
                                              <p:pRg st="0" end="0"/>
                                            </p:txEl>
                                          </p:spTgt>
                                        </p:tgtEl>
                                      </p:cBhvr>
                                    </p:animEffect>
                                    <p:anim calcmode="lin" valueType="num">
                                      <p:cBhvr>
                                        <p:cTn id="8" dur="1000" fill="hold"/>
                                        <p:tgtEl>
                                          <p:spTgt spid="7475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4755">
                                            <p:txEl>
                                              <p:pRg st="0" end="0"/>
                                            </p:txEl>
                                          </p:spTgt>
                                        </p:tgtEl>
                                        <p:attrNameLst>
                                          <p:attrName>ppt_y</p:attrName>
                                        </p:attrNameLst>
                                      </p:cBhvr>
                                      <p:tavLst>
                                        <p:tav tm="0">
                                          <p:val>
                                            <p:strVal val="#ppt_y-.1"/>
                                          </p:val>
                                        </p:tav>
                                        <p:tav tm="100000">
                                          <p:val>
                                            <p:strVal val="#ppt_y"/>
                                          </p:val>
                                        </p:tav>
                                      </p:tavLst>
                                    </p:anim>
                                  </p:childTnLst>
                                </p:cTn>
                              </p:par>
                            </p:childTnLst>
                          </p:cTn>
                        </p:par>
                        <p:par>
                          <p:cTn id="10" fill="hold" nodeType="withGroup">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74755">
                                            <p:txEl>
                                              <p:pRg st="1" end="1"/>
                                            </p:txEl>
                                          </p:spTgt>
                                        </p:tgtEl>
                                        <p:attrNameLst>
                                          <p:attrName>style.visibility</p:attrName>
                                        </p:attrNameLst>
                                      </p:cBhvr>
                                      <p:to>
                                        <p:strVal val="visible"/>
                                      </p:to>
                                    </p:set>
                                    <p:animEffect transition="in" filter="fade">
                                      <p:cBhvr>
                                        <p:cTn id="13" dur="1000"/>
                                        <p:tgtEl>
                                          <p:spTgt spid="74755">
                                            <p:txEl>
                                              <p:pRg st="1" end="1"/>
                                            </p:txEl>
                                          </p:spTgt>
                                        </p:tgtEl>
                                      </p:cBhvr>
                                    </p:animEffect>
                                    <p:anim calcmode="lin" valueType="num">
                                      <p:cBhvr>
                                        <p:cTn id="14" dur="1000" fill="hold"/>
                                        <p:tgtEl>
                                          <p:spTgt spid="74755">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74755">
                                            <p:txEl>
                                              <p:pRg st="1" end="1"/>
                                            </p:txEl>
                                          </p:spTgt>
                                        </p:tgtEl>
                                        <p:attrNameLst>
                                          <p:attrName>ppt_y</p:attrName>
                                        </p:attrNameLst>
                                      </p:cBhvr>
                                      <p:tavLst>
                                        <p:tav tm="0">
                                          <p:val>
                                            <p:strVal val="#ppt_y-.1"/>
                                          </p:val>
                                        </p:tav>
                                        <p:tav tm="100000">
                                          <p:val>
                                            <p:strVal val="#ppt_y"/>
                                          </p:val>
                                        </p:tav>
                                      </p:tavLst>
                                    </p:anim>
                                  </p:childTnLst>
                                </p:cTn>
                              </p:par>
                            </p:childTnLst>
                          </p:cTn>
                        </p:par>
                        <p:par>
                          <p:cTn id="16" fill="hold" nodeType="withGroup">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74755">
                                            <p:txEl>
                                              <p:pRg st="2" end="2"/>
                                            </p:txEl>
                                          </p:spTgt>
                                        </p:tgtEl>
                                        <p:attrNameLst>
                                          <p:attrName>style.visibility</p:attrName>
                                        </p:attrNameLst>
                                      </p:cBhvr>
                                      <p:to>
                                        <p:strVal val="visible"/>
                                      </p:to>
                                    </p:set>
                                    <p:animEffect transition="in" filter="fade">
                                      <p:cBhvr>
                                        <p:cTn id="19" dur="1000"/>
                                        <p:tgtEl>
                                          <p:spTgt spid="74755">
                                            <p:txEl>
                                              <p:pRg st="2" end="2"/>
                                            </p:txEl>
                                          </p:spTgt>
                                        </p:tgtEl>
                                      </p:cBhvr>
                                    </p:animEffect>
                                    <p:anim calcmode="lin" valueType="num">
                                      <p:cBhvr>
                                        <p:cTn id="20" dur="1000" fill="hold"/>
                                        <p:tgtEl>
                                          <p:spTgt spid="7475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74755">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74755">
                                            <p:txEl>
                                              <p:pRg st="3" end="3"/>
                                            </p:txEl>
                                          </p:spTgt>
                                        </p:tgtEl>
                                        <p:attrNameLst>
                                          <p:attrName>style.visibility</p:attrName>
                                        </p:attrNameLst>
                                      </p:cBhvr>
                                      <p:to>
                                        <p:strVal val="visible"/>
                                      </p:to>
                                    </p:set>
                                    <p:animEffect transition="in" filter="fade">
                                      <p:cBhvr>
                                        <p:cTn id="25" dur="1000"/>
                                        <p:tgtEl>
                                          <p:spTgt spid="74755">
                                            <p:txEl>
                                              <p:pRg st="3" end="3"/>
                                            </p:txEl>
                                          </p:spTgt>
                                        </p:tgtEl>
                                      </p:cBhvr>
                                    </p:animEffect>
                                    <p:anim calcmode="lin" valueType="num">
                                      <p:cBhvr>
                                        <p:cTn id="26" dur="1000" fill="hold"/>
                                        <p:tgtEl>
                                          <p:spTgt spid="74755">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74755">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grpId="0" nodeType="afterEffect">
                                  <p:stCondLst>
                                    <p:cond delay="0"/>
                                  </p:stCondLst>
                                  <p:childTnLst>
                                    <p:set>
                                      <p:cBhvr>
                                        <p:cTn id="30" dur="1" fill="hold">
                                          <p:stCondLst>
                                            <p:cond delay="0"/>
                                          </p:stCondLst>
                                        </p:cTn>
                                        <p:tgtEl>
                                          <p:spTgt spid="74755">
                                            <p:txEl>
                                              <p:pRg st="4" end="4"/>
                                            </p:txEl>
                                          </p:spTgt>
                                        </p:tgtEl>
                                        <p:attrNameLst>
                                          <p:attrName>style.visibility</p:attrName>
                                        </p:attrNameLst>
                                      </p:cBhvr>
                                      <p:to>
                                        <p:strVal val="visible"/>
                                      </p:to>
                                    </p:set>
                                    <p:animEffect transition="in" filter="fade">
                                      <p:cBhvr>
                                        <p:cTn id="31" dur="1000"/>
                                        <p:tgtEl>
                                          <p:spTgt spid="74755">
                                            <p:txEl>
                                              <p:pRg st="4" end="4"/>
                                            </p:txEl>
                                          </p:spTgt>
                                        </p:tgtEl>
                                      </p:cBhvr>
                                    </p:animEffect>
                                    <p:anim calcmode="lin" valueType="num">
                                      <p:cBhvr>
                                        <p:cTn id="32" dur="1000" fill="hold"/>
                                        <p:tgtEl>
                                          <p:spTgt spid="74755">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7475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p:bldLst>
  </p:timing>
</p:sld>
</file>

<file path=ppt/theme/theme1.xml><?xml version="1.0" encoding="utf-8"?>
<a:theme xmlns:a="http://schemas.openxmlformats.org/drawingml/2006/main" name="1_Business Plan">
  <a:themeElements>
    <a:clrScheme name="Business Plan 8">
      <a:dk1>
        <a:srgbClr val="000000"/>
      </a:dk1>
      <a:lt1>
        <a:srgbClr val="FFFFFF"/>
      </a:lt1>
      <a:dk2>
        <a:srgbClr val="99CCFF"/>
      </a:dk2>
      <a:lt2>
        <a:srgbClr val="B5FFDA"/>
      </a:lt2>
      <a:accent1>
        <a:srgbClr val="009999"/>
      </a:accent1>
      <a:accent2>
        <a:srgbClr val="8263A2"/>
      </a:accent2>
      <a:accent3>
        <a:srgbClr val="CAE2FF"/>
      </a:accent3>
      <a:accent4>
        <a:srgbClr val="DADADA"/>
      </a:accent4>
      <a:accent5>
        <a:srgbClr val="AACACA"/>
      </a:accent5>
      <a:accent6>
        <a:srgbClr val="755992"/>
      </a:accent6>
      <a:hlink>
        <a:srgbClr val="0665C6"/>
      </a:hlink>
      <a:folHlink>
        <a:srgbClr val="71BB96"/>
      </a:folHlink>
    </a:clrScheme>
    <a:fontScheme name="Business Plan">
      <a:majorFont>
        <a:latin typeface="Gill Sans Ultra Bold Condensed"/>
        <a:ea typeface=""/>
        <a:cs typeface=""/>
      </a:majorFont>
      <a:minorFont>
        <a:latin typeface="Tub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0000"/>
        </a:solidFill>
        <a:ln w="25400" cap="sq" cmpd="sng" algn="ctr">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1"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rgbClr val="000000"/>
        </a:solidFill>
        <a:ln w="25400" cap="sq" cmpd="sng" algn="ctr">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1"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Business Plan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clrMap bg1="dk2" tx1="lt1" bg2="dk1" tx2="lt2" accent1="accent1" accent2="accent2" accent3="accent3" accent4="accent4" accent5="accent5" accent6="accent6" hlink="hlink" folHlink="folHlink"/>
    </a:extraClrScheme>
    <a:extraClrScheme>
      <a:clrScheme name="Business Plan 2">
        <a:dk1>
          <a:srgbClr val="000000"/>
        </a:dk1>
        <a:lt1>
          <a:srgbClr val="FFFFFF"/>
        </a:lt1>
        <a:dk2>
          <a:srgbClr val="006633"/>
        </a:dk2>
        <a:lt2>
          <a:srgbClr val="FFFFFF"/>
        </a:lt2>
        <a:accent1>
          <a:srgbClr val="009999"/>
        </a:accent1>
        <a:accent2>
          <a:srgbClr val="8263A2"/>
        </a:accent2>
        <a:accent3>
          <a:srgbClr val="FFFFFF"/>
        </a:accent3>
        <a:accent4>
          <a:srgbClr val="000000"/>
        </a:accent4>
        <a:accent5>
          <a:srgbClr val="AACACA"/>
        </a:accent5>
        <a:accent6>
          <a:srgbClr val="755992"/>
        </a:accent6>
        <a:hlink>
          <a:srgbClr val="0665C6"/>
        </a:hlink>
        <a:folHlink>
          <a:srgbClr val="71BB96"/>
        </a:folHlink>
      </a:clrScheme>
      <a:clrMap bg1="lt1" tx1="dk1" bg2="lt2" tx2="dk2" accent1="accent1" accent2="accent2" accent3="accent3" accent4="accent4" accent5="accent5" accent6="accent6" hlink="hlink" folHlink="folHlink"/>
    </a:extraClrScheme>
    <a:extraClrScheme>
      <a:clrScheme name="Business Plan 3">
        <a:dk1>
          <a:srgbClr val="000000"/>
        </a:dk1>
        <a:lt1>
          <a:srgbClr val="FFFFFF"/>
        </a:lt1>
        <a:dk2>
          <a:srgbClr val="000000"/>
        </a:dk2>
        <a:lt2>
          <a:srgbClr val="FFFFFF"/>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usiness Plan 4">
        <a:dk1>
          <a:srgbClr val="271A0D"/>
        </a:dk1>
        <a:lt1>
          <a:srgbClr val="EAEAEA"/>
        </a:lt1>
        <a:dk2>
          <a:srgbClr val="996633"/>
        </a:dk2>
        <a:lt2>
          <a:srgbClr val="FFFFCC"/>
        </a:lt2>
        <a:accent1>
          <a:srgbClr val="CC6600"/>
        </a:accent1>
        <a:accent2>
          <a:srgbClr val="FF9900"/>
        </a:accent2>
        <a:accent3>
          <a:srgbClr val="CAB8AD"/>
        </a:accent3>
        <a:accent4>
          <a:srgbClr val="C8C8C8"/>
        </a:accent4>
        <a:accent5>
          <a:srgbClr val="E2B8AA"/>
        </a:accent5>
        <a:accent6>
          <a:srgbClr val="E78A00"/>
        </a:accent6>
        <a:hlink>
          <a:srgbClr val="CC3300"/>
        </a:hlink>
        <a:folHlink>
          <a:srgbClr val="CA9561"/>
        </a:folHlink>
      </a:clrScheme>
      <a:clrMap bg1="dk2" tx1="lt1" bg2="dk1" tx2="lt2" accent1="accent1" accent2="accent2" accent3="accent3" accent4="accent4" accent5="accent5" accent6="accent6" hlink="hlink" folHlink="folHlink"/>
    </a:extraClrScheme>
    <a:extraClrScheme>
      <a:clrScheme name="Business Plan 5">
        <a:dk1>
          <a:srgbClr val="001428"/>
        </a:dk1>
        <a:lt1>
          <a:srgbClr val="DDDDDD"/>
        </a:lt1>
        <a:dk2>
          <a:srgbClr val="336699"/>
        </a:dk2>
        <a:lt2>
          <a:srgbClr val="CCFFCC"/>
        </a:lt2>
        <a:accent1>
          <a:srgbClr val="009999"/>
        </a:accent1>
        <a:accent2>
          <a:srgbClr val="8263A2"/>
        </a:accent2>
        <a:accent3>
          <a:srgbClr val="ADB8CA"/>
        </a:accent3>
        <a:accent4>
          <a:srgbClr val="BDBDBD"/>
        </a:accent4>
        <a:accent5>
          <a:srgbClr val="AACACA"/>
        </a:accent5>
        <a:accent6>
          <a:srgbClr val="755992"/>
        </a:accent6>
        <a:hlink>
          <a:srgbClr val="0665C6"/>
        </a:hlink>
        <a:folHlink>
          <a:srgbClr val="699BCD"/>
        </a:folHlink>
      </a:clrScheme>
      <a:clrMap bg1="dk2" tx1="lt1" bg2="dk1" tx2="lt2" accent1="accent1" accent2="accent2" accent3="accent3" accent4="accent4" accent5="accent5" accent6="accent6" hlink="hlink" folHlink="folHlink"/>
    </a:extraClrScheme>
    <a:extraClrScheme>
      <a:clrScheme name="Business Plan 6">
        <a:dk1>
          <a:srgbClr val="000000"/>
        </a:dk1>
        <a:lt1>
          <a:srgbClr val="CCECFF"/>
        </a:lt1>
        <a:dk2>
          <a:srgbClr val="006633"/>
        </a:dk2>
        <a:lt2>
          <a:srgbClr val="000000"/>
        </a:lt2>
        <a:accent1>
          <a:srgbClr val="009999"/>
        </a:accent1>
        <a:accent2>
          <a:srgbClr val="8263A2"/>
        </a:accent2>
        <a:accent3>
          <a:srgbClr val="E2F4FF"/>
        </a:accent3>
        <a:accent4>
          <a:srgbClr val="000000"/>
        </a:accent4>
        <a:accent5>
          <a:srgbClr val="AACACA"/>
        </a:accent5>
        <a:accent6>
          <a:srgbClr val="755992"/>
        </a:accent6>
        <a:hlink>
          <a:srgbClr val="0665C6"/>
        </a:hlink>
        <a:folHlink>
          <a:srgbClr val="71BB96"/>
        </a:folHlink>
      </a:clrScheme>
      <a:clrMap bg1="lt1" tx1="dk1" bg2="lt2" tx2="dk2" accent1="accent1" accent2="accent2" accent3="accent3" accent4="accent4" accent5="accent5" accent6="accent6" hlink="hlink" folHlink="folHlink"/>
    </a:extraClrScheme>
    <a:extraClrScheme>
      <a:clrScheme name="Business Plan 7">
        <a:dk1>
          <a:srgbClr val="000000"/>
        </a:dk1>
        <a:lt1>
          <a:srgbClr val="99CCFF"/>
        </a:lt1>
        <a:dk2>
          <a:srgbClr val="006633"/>
        </a:dk2>
        <a:lt2>
          <a:srgbClr val="000000"/>
        </a:lt2>
        <a:accent1>
          <a:srgbClr val="009999"/>
        </a:accent1>
        <a:accent2>
          <a:srgbClr val="8263A2"/>
        </a:accent2>
        <a:accent3>
          <a:srgbClr val="CAE2FF"/>
        </a:accent3>
        <a:accent4>
          <a:srgbClr val="000000"/>
        </a:accent4>
        <a:accent5>
          <a:srgbClr val="AACACA"/>
        </a:accent5>
        <a:accent6>
          <a:srgbClr val="755992"/>
        </a:accent6>
        <a:hlink>
          <a:srgbClr val="0665C6"/>
        </a:hlink>
        <a:folHlink>
          <a:srgbClr val="71BB96"/>
        </a:folHlink>
      </a:clrScheme>
      <a:clrMap bg1="lt1" tx1="dk1" bg2="lt2" tx2="dk2" accent1="accent1" accent2="accent2" accent3="accent3" accent4="accent4" accent5="accent5" accent6="accent6" hlink="hlink" folHlink="folHlink"/>
    </a:extraClrScheme>
    <a:extraClrScheme>
      <a:clrScheme name="Business Plan 8">
        <a:dk1>
          <a:srgbClr val="000000"/>
        </a:dk1>
        <a:lt1>
          <a:srgbClr val="FFFFFF"/>
        </a:lt1>
        <a:dk2>
          <a:srgbClr val="99CCFF"/>
        </a:dk2>
        <a:lt2>
          <a:srgbClr val="B5FFDA"/>
        </a:lt2>
        <a:accent1>
          <a:srgbClr val="009999"/>
        </a:accent1>
        <a:accent2>
          <a:srgbClr val="8263A2"/>
        </a:accent2>
        <a:accent3>
          <a:srgbClr val="CAE2FF"/>
        </a:accent3>
        <a:accent4>
          <a:srgbClr val="DADADA"/>
        </a:accent4>
        <a:accent5>
          <a:srgbClr val="AACACA"/>
        </a:accent5>
        <a:accent6>
          <a:srgbClr val="755992"/>
        </a:accent6>
        <a:hlink>
          <a:srgbClr val="0665C6"/>
        </a:hlink>
        <a:folHlink>
          <a:srgbClr val="71BB96"/>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hadows_christ">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hadows_christ" id="{F7809DF7-0CEF-4A55-AC15-883B45C17FE4}" vid="{D03AC73F-2705-4467-AC3E-3069A8CC3102}"/>
    </a:ext>
  </a:extLst>
</a:theme>
</file>

<file path=ppt/theme/theme3.xml><?xml version="1.0" encoding="utf-8"?>
<a:theme xmlns:a="http://schemas.openxmlformats.org/drawingml/2006/main" name="1_Default">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Default">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Default">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4435</TotalTime>
  <Words>1990</Words>
  <Application>Microsoft Office PowerPoint</Application>
  <PresentationFormat>Widescreen</PresentationFormat>
  <Paragraphs>225</Paragraphs>
  <Slides>38</Slides>
  <Notes>15</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38</vt:i4>
      </vt:variant>
    </vt:vector>
  </HeadingPairs>
  <TitlesOfParts>
    <vt:vector size="58" baseType="lpstr">
      <vt:lpstr>Agency FB</vt:lpstr>
      <vt:lpstr>Arial</vt:lpstr>
      <vt:lpstr>Cambria Math</vt:lpstr>
      <vt:lpstr>Candara</vt:lpstr>
      <vt:lpstr>Cinzel</vt:lpstr>
      <vt:lpstr>Cinzel Decorative</vt:lpstr>
      <vt:lpstr>Gill Sans Ultra Bold Condensed</vt:lpstr>
      <vt:lpstr>Impact</vt:lpstr>
      <vt:lpstr>Morpheus</vt:lpstr>
      <vt:lpstr>Sceptre</vt:lpstr>
      <vt:lpstr>Tahoma</vt:lpstr>
      <vt:lpstr>Times New Roman</vt:lpstr>
      <vt:lpstr>Trebuchet MS</vt:lpstr>
      <vt:lpstr>Tubular</vt:lpstr>
      <vt:lpstr>Wingdings</vt:lpstr>
      <vt:lpstr>1_Business Plan</vt:lpstr>
      <vt:lpstr>shadows_christ</vt:lpstr>
      <vt:lpstr>1_Default</vt:lpstr>
      <vt:lpstr>2_Default</vt:lpstr>
      <vt:lpstr>3_Default</vt:lpstr>
      <vt:lpstr>PowerPoint Presentation</vt:lpstr>
      <vt:lpstr>The Five Tenets of the Mega Church:</vt:lpstr>
      <vt:lpstr>PowerPoint Presentation</vt:lpstr>
      <vt:lpstr>The Community Church  (mega church operation)</vt:lpstr>
      <vt:lpstr>Questions About the Mega Church Operation</vt:lpstr>
      <vt:lpstr>Founder</vt:lpstr>
      <vt:lpstr>Some Foremost Leaders of the  Church Growth Movement</vt:lpstr>
      <vt:lpstr>Some Good Components of the C.G.M.</vt:lpstr>
      <vt:lpstr>Some Good Components of the C.G.M.</vt:lpstr>
      <vt:lpstr>Some Good Components of the C.G.M.</vt:lpstr>
      <vt:lpstr>Some Good Components of the C.G.M.</vt:lpstr>
      <vt:lpstr>The Dangers of the Church Growth Movement</vt:lpstr>
      <vt:lpstr>Dangers</vt:lpstr>
      <vt:lpstr>Dangers</vt:lpstr>
      <vt:lpstr>Dangers</vt:lpstr>
      <vt:lpstr>Dangers</vt:lpstr>
      <vt:lpstr>Dangers</vt:lpstr>
      <vt:lpstr>Why the Emergence of Community Churches?</vt:lpstr>
      <vt:lpstr>Why the Emergence of Community Churches?</vt:lpstr>
      <vt:lpstr>Anti-traditional</vt:lpstr>
      <vt:lpstr>Apostolic Tradition</vt:lpstr>
      <vt:lpstr>Why the Emergence of Community Churches?</vt:lpstr>
      <vt:lpstr>Denominational Downward Spiral</vt:lpstr>
      <vt:lpstr>Tactics of the Community Church</vt:lpstr>
      <vt:lpstr>Dynamic Personalities of Denominational Churches</vt:lpstr>
      <vt:lpstr>Tactics of the Community Church</vt:lpstr>
      <vt:lpstr>Tactics of the Community Church</vt:lpstr>
      <vt:lpstr>Tactics of the Community Church</vt:lpstr>
      <vt:lpstr>Tactics of the Community Church</vt:lpstr>
      <vt:lpstr>Mega Church  Mega Attractions</vt:lpstr>
      <vt:lpstr>Mega Church  Mega Attractions</vt:lpstr>
      <vt:lpstr>Mega Church  Mega Attractions</vt:lpstr>
      <vt:lpstr>Mega Church  Mega Attractions</vt:lpstr>
      <vt:lpstr>Worldly Attractions Often Appeal To Something “Different”</vt:lpstr>
      <vt:lpstr>Matthew 7</vt:lpstr>
      <vt:lpstr>What They Didn’t Know</vt:lpstr>
      <vt:lpstr>The MAJOR FACTORS For Adults Who Attend A Church Monthly or More:</vt:lpstr>
      <vt:lpstr>The Cross—God’s Attraction for Evangelism</vt:lpstr>
    </vt:vector>
  </TitlesOfParts>
  <Company>church of Christ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Modern Mega Church Movement</dc:title>
  <dc:creator>Steven J. Wallace</dc:creator>
  <cp:keywords>mega church, youth group, liberalism, Rick Warren</cp:keywords>
  <dc:description>Sermon originally created 06/23/2003</dc:description>
  <cp:lastModifiedBy>Steven Wallace</cp:lastModifiedBy>
  <cp:revision>39</cp:revision>
  <dcterms:created xsi:type="dcterms:W3CDTF">2003-06-23T23:39:54Z</dcterms:created>
  <dcterms:modified xsi:type="dcterms:W3CDTF">2020-10-07T17:34:32Z</dcterms:modified>
</cp:coreProperties>
</file>